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74" r:id="rId2"/>
    <p:sldId id="441" r:id="rId3"/>
    <p:sldId id="479" r:id="rId4"/>
    <p:sldId id="480" r:id="rId5"/>
    <p:sldId id="481" r:id="rId6"/>
    <p:sldId id="482" r:id="rId7"/>
    <p:sldId id="483" r:id="rId8"/>
    <p:sldId id="486" r:id="rId9"/>
    <p:sldId id="487" r:id="rId10"/>
    <p:sldId id="488" r:id="rId11"/>
    <p:sldId id="484" r:id="rId12"/>
    <p:sldId id="489" r:id="rId13"/>
    <p:sldId id="490" r:id="rId14"/>
    <p:sldId id="485" r:id="rId15"/>
    <p:sldId id="491" r:id="rId16"/>
    <p:sldId id="492" r:id="rId17"/>
    <p:sldId id="493" r:id="rId18"/>
    <p:sldId id="494" r:id="rId19"/>
    <p:sldId id="495" r:id="rId20"/>
    <p:sldId id="496" r:id="rId21"/>
    <p:sldId id="497" r:id="rId22"/>
    <p:sldId id="498" r:id="rId23"/>
    <p:sldId id="499" r:id="rId24"/>
    <p:sldId id="500" r:id="rId25"/>
    <p:sldId id="501" r:id="rId26"/>
    <p:sldId id="502" r:id="rId27"/>
    <p:sldId id="503" r:id="rId28"/>
    <p:sldId id="504" r:id="rId29"/>
    <p:sldId id="505" r:id="rId30"/>
    <p:sldId id="506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F9900"/>
    <a:srgbClr val="F2CEE3"/>
    <a:srgbClr val="000000"/>
    <a:srgbClr val="008000"/>
    <a:srgbClr val="FF0066"/>
    <a:srgbClr val="FF3399"/>
    <a:srgbClr val="440C41"/>
    <a:srgbClr val="56344A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8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1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4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jpeg"/><Relationship Id="rId5" Type="http://schemas.openxmlformats.org/officeDocument/2006/relationships/audio" Target="../media/audio2.wav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9.xml"/><Relationship Id="rId5" Type="http://schemas.openxmlformats.org/officeDocument/2006/relationships/slide" Target="slide29.xml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2.wav"/><Relationship Id="rId5" Type="http://schemas.openxmlformats.org/officeDocument/2006/relationships/image" Target="../media/image1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5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图形的运动（三）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00364" y="3286124"/>
            <a:ext cx="3288080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 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旋  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784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7556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67267" y="1288531"/>
            <a:ext cx="8568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 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时钟从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3:15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3:30,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分针旋转了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度。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15" name="矩形 14"/>
          <p:cNvSpPr/>
          <p:nvPr/>
        </p:nvSpPr>
        <p:spPr>
          <a:xfrm>
            <a:off x="6156176" y="1451166"/>
            <a:ext cx="8333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90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9512" y="5042099"/>
            <a:ext cx="18473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sz="8000"/>
          </a:p>
        </p:txBody>
      </p:sp>
      <p:sp>
        <p:nvSpPr>
          <p:cNvPr id="11" name="TextBox 14"/>
          <p:cNvSpPr txBox="1"/>
          <p:nvPr/>
        </p:nvSpPr>
        <p:spPr>
          <a:xfrm>
            <a:off x="299645" y="2320482"/>
            <a:ext cx="8568953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弹簧秤称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)kg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的物品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可以使指针旋转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180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度。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60605"/>
              </a:clrFrom>
              <a:clrTo>
                <a:srgbClr val="F6060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3066200"/>
            <a:ext cx="2471152" cy="371702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787159" y="2504070"/>
            <a:ext cx="8333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129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1937" y="450851"/>
            <a:ext cx="5935663" cy="225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2413" y="4077791"/>
            <a:ext cx="524668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3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旋转时</a:t>
            </a:r>
            <a:r>
              <a:rPr lang="en-US" altLang="zh-CN" sz="3200" b="0" i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点的位置不变。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4925" y="2564904"/>
            <a:ext cx="89296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如图将直角三角尺固定在方格纸上，像这样在方格纸上每次顺时针方向旋转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90°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，观察三角尺的位置是如何变化的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52413" y="4509120"/>
            <a:ext cx="87106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三角尺的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两条直角边每条边都绕点</a:t>
            </a:r>
            <a:r>
              <a:rPr lang="en-US" altLang="zh-CN" sz="3200" b="0" i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顺时针旋转了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90°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52413" y="5374308"/>
            <a:ext cx="871061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三角尺绕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</a:t>
            </a:r>
            <a:r>
              <a:rPr lang="en-US" altLang="zh-CN" sz="3200" b="0" i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按顺时针方向旋转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90°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，四次后回到原位置。</a:t>
            </a:r>
            <a:endParaRPr lang="zh-CN" altLang="en-US" sz="2000" b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AutoShape 38"/>
          <p:cNvSpPr>
            <a:spLocks noChangeArrowheads="1"/>
          </p:cNvSpPr>
          <p:nvPr/>
        </p:nvSpPr>
        <p:spPr bwMode="auto">
          <a:xfrm>
            <a:off x="34924" y="859632"/>
            <a:ext cx="1223963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 smtClean="0">
                <a:solidFill>
                  <a:srgbClr val="0000FF"/>
                </a:solidFill>
                <a:latin typeface="楷体_GB2312" pitchFamily="49" charset="-122"/>
              </a:rPr>
              <a:t>2</a:t>
            </a:r>
            <a:endParaRPr lang="en-US" altLang="zh-CN" sz="3200" dirty="0">
              <a:solidFill>
                <a:srgbClr val="0000FF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5" grpId="0" bldLvl="0" autoUpdateAnimBg="0"/>
      <p:bldP spid="6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3275856" y="548680"/>
            <a:ext cx="2736304" cy="936104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旋转的性质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1346528" y="1674643"/>
            <a:ext cx="7545952" cy="861083"/>
          </a:xfrm>
          <a:prstGeom prst="wedgeRoundRectCallout">
            <a:avLst>
              <a:gd name="adj1" fmla="val -46986"/>
              <a:gd name="adj2" fmla="val 69495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对应的点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对应的边到点</a:t>
            </a:r>
            <a:r>
              <a:rPr lang="en-US" altLang="zh-CN" sz="3200" b="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O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的距离都相等。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323528" y="1887654"/>
            <a:ext cx="1260475" cy="179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051720" y="3020680"/>
            <a:ext cx="4464496" cy="664121"/>
          </a:xfrm>
          <a:prstGeom prst="wedgeRoundRectCallout">
            <a:avLst>
              <a:gd name="adj1" fmla="val 52336"/>
              <a:gd name="adj2" fmla="val 73037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对应的线段长度相等。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2627784" y="4471983"/>
            <a:ext cx="3528392" cy="664121"/>
          </a:xfrm>
          <a:prstGeom prst="wedgeRoundRectCallout">
            <a:avLst>
              <a:gd name="adj1" fmla="val -70028"/>
              <a:gd name="adj2" fmla="val 13055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对应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的</a:t>
            </a:r>
            <a:r>
              <a:rPr lang="zh-CN" altLang="en-US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角度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相等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949037" y="3002158"/>
            <a:ext cx="1728193" cy="2832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00" t="23750" r="21651" b="18501"/>
          <a:stretch>
            <a:fillRect/>
          </a:stretch>
        </p:blipFill>
        <p:spPr>
          <a:xfrm flipH="1">
            <a:off x="108217" y="4221088"/>
            <a:ext cx="2476622" cy="21602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99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99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4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4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 autoUpdateAnimBg="0"/>
      <p:bldP spid="12" grpId="0" bldLvl="0" animBg="1" autoUpdateAnimBg="0"/>
      <p:bldP spid="13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67267" y="1288531"/>
            <a:ext cx="85689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看图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填空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如下图所示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已知指针从此位置绕点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到“绿”。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15" name="矩形 14"/>
          <p:cNvSpPr/>
          <p:nvPr/>
        </p:nvSpPr>
        <p:spPr>
          <a:xfrm>
            <a:off x="7789419" y="2356776"/>
            <a:ext cx="8333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黄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9512" y="5042099"/>
            <a:ext cx="18473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sz="8000"/>
          </a:p>
        </p:txBody>
      </p:sp>
      <p:sp>
        <p:nvSpPr>
          <p:cNvPr id="11" name="TextBox 14"/>
          <p:cNvSpPr txBox="1"/>
          <p:nvPr/>
        </p:nvSpPr>
        <p:spPr>
          <a:xfrm>
            <a:off x="101629" y="243875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指针从此位置绕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顺时针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旋转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180°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7582892" y="3080051"/>
            <a:ext cx="8333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橙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101629" y="314505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指针从此位置绕点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347864" y="4149080"/>
            <a:ext cx="1800202" cy="1800200"/>
            <a:chOff x="3347864" y="4005064"/>
            <a:chExt cx="1800202" cy="1800200"/>
          </a:xfrm>
        </p:grpSpPr>
        <p:grpSp>
          <p:nvGrpSpPr>
            <p:cNvPr id="7" name="组合 6"/>
            <p:cNvGrpSpPr/>
            <p:nvPr/>
          </p:nvGrpSpPr>
          <p:grpSpPr>
            <a:xfrm>
              <a:off x="3347864" y="4005064"/>
              <a:ext cx="1800202" cy="1800200"/>
              <a:chOff x="2627782" y="4365104"/>
              <a:chExt cx="1800202" cy="1800200"/>
            </a:xfrm>
          </p:grpSpPr>
          <p:sp>
            <p:nvSpPr>
              <p:cNvPr id="6" name="饼形 5"/>
              <p:cNvSpPr/>
              <p:nvPr/>
            </p:nvSpPr>
            <p:spPr>
              <a:xfrm rot="16200000">
                <a:off x="2627782" y="4365104"/>
                <a:ext cx="1800200" cy="1800200"/>
              </a:xfrm>
              <a:prstGeom prst="pie">
                <a:avLst>
                  <a:gd name="adj1" fmla="val 10702346"/>
                  <a:gd name="adj2" fmla="val 16200000"/>
                </a:avLst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饼形 16"/>
              <p:cNvSpPr/>
              <p:nvPr/>
            </p:nvSpPr>
            <p:spPr>
              <a:xfrm rot="5400000">
                <a:off x="2627784" y="4365104"/>
                <a:ext cx="1800200" cy="1800200"/>
              </a:xfrm>
              <a:prstGeom prst="pie">
                <a:avLst>
                  <a:gd name="adj1" fmla="val 10702346"/>
                  <a:gd name="adj2" fmla="val 16200000"/>
                </a:avLst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饼形 17"/>
              <p:cNvSpPr/>
              <p:nvPr/>
            </p:nvSpPr>
            <p:spPr>
              <a:xfrm rot="5400000">
                <a:off x="2627784" y="4365104"/>
                <a:ext cx="1800200" cy="1800200"/>
              </a:xfrm>
              <a:prstGeom prst="pie">
                <a:avLst>
                  <a:gd name="adj1" fmla="val 10702346"/>
                  <a:gd name="adj2" fmla="val 16200000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饼形 18"/>
              <p:cNvSpPr/>
              <p:nvPr/>
            </p:nvSpPr>
            <p:spPr>
              <a:xfrm rot="10800000">
                <a:off x="2627784" y="4365104"/>
                <a:ext cx="1800200" cy="1800200"/>
              </a:xfrm>
              <a:prstGeom prst="pie">
                <a:avLst>
                  <a:gd name="adj1" fmla="val 10702346"/>
                  <a:gd name="adj2" fmla="val 16200000"/>
                </a:avLst>
              </a:prstGeom>
              <a:solidFill>
                <a:srgbClr val="35FA2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饼形 19"/>
              <p:cNvSpPr/>
              <p:nvPr/>
            </p:nvSpPr>
            <p:spPr>
              <a:xfrm>
                <a:off x="2627782" y="4365104"/>
                <a:ext cx="1800200" cy="1800200"/>
              </a:xfrm>
              <a:prstGeom prst="pie">
                <a:avLst>
                  <a:gd name="adj1" fmla="val 10702346"/>
                  <a:gd name="adj2" fmla="val 16200000"/>
                </a:avLst>
              </a:prstGeom>
              <a:solidFill>
                <a:srgbClr val="FF99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2" name="直接箭头连接符 11"/>
            <p:cNvCxnSpPr/>
            <p:nvPr/>
          </p:nvCxnSpPr>
          <p:spPr>
            <a:xfrm flipV="1">
              <a:off x="4247964" y="4437112"/>
              <a:ext cx="324038" cy="468051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831275" y="4682059"/>
              <a:ext cx="83337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o</a:t>
              </a:r>
              <a:endParaRPr lang="zh-CN" altLang="en-US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/>
          <p:nvPr/>
        </p:nvGrpSpPr>
        <p:grpSpPr bwMode="auto">
          <a:xfrm>
            <a:off x="70091" y="1600109"/>
            <a:ext cx="4926012" cy="4321175"/>
            <a:chOff x="0" y="0"/>
            <a:chExt cx="7757" cy="6804"/>
          </a:xfrm>
        </p:grpSpPr>
        <p:grpSp>
          <p:nvGrpSpPr>
            <p:cNvPr id="17411" name="Group 3"/>
            <p:cNvGrpSpPr/>
            <p:nvPr/>
          </p:nvGrpSpPr>
          <p:grpSpPr bwMode="auto">
            <a:xfrm>
              <a:off x="1" y="0"/>
              <a:ext cx="7756" cy="1365"/>
              <a:chOff x="0" y="0"/>
              <a:chExt cx="2995" cy="546"/>
            </a:xfrm>
          </p:grpSpPr>
          <p:grpSp>
            <p:nvGrpSpPr>
              <p:cNvPr id="17412" name="Group 4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17413" name="Rectangle 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14" name="Rectangle 6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15" name="Rectangle 7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16" name="Rectangle 8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17" name="Rectangle 9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18" name="Rectangle 10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19" name="Rectangle 11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20" name="Rectangle 12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21" name="Rectangle 13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22" name="Rectangle 14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23" name="Rectangle 15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24" name="Group 16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17425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26" name="Rectangle 18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27" name="Rectangle 19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28" name="Rectangle 20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29" name="Rectangle 21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30" name="Rectangle 22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31" name="Rectangle 23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32" name="Rectangle 24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33" name="Rectangle 25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34" name="Rectangle 26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35" name="Rectangle 27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436" name="Group 28"/>
            <p:cNvGrpSpPr/>
            <p:nvPr/>
          </p:nvGrpSpPr>
          <p:grpSpPr bwMode="auto">
            <a:xfrm>
              <a:off x="1" y="1362"/>
              <a:ext cx="7756" cy="1365"/>
              <a:chOff x="0" y="0"/>
              <a:chExt cx="2995" cy="546"/>
            </a:xfrm>
          </p:grpSpPr>
          <p:grpSp>
            <p:nvGrpSpPr>
              <p:cNvPr id="17437" name="Group 29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17438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39" name="Rectangle 31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40" name="Rectangle 32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41" name="Rectangle 33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42" name="Rectangle 34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43" name="Rectangle 35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44" name="Rectangle 36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45" name="Rectangle 37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46" name="Rectangle 38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47" name="Rectangle 39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48" name="Rectangle 40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49" name="Group 41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17450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51" name="Rectangle 43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52" name="Rectangle 44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53" name="Rectangle 45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54" name="Rectangle 46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55" name="Rectangle 47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56" name="Rectangle 48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57" name="Rectangle 49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58" name="Rectangle 50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59" name="Rectangle 51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60" name="Rectangle 52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461" name="Group 53"/>
            <p:cNvGrpSpPr/>
            <p:nvPr/>
          </p:nvGrpSpPr>
          <p:grpSpPr bwMode="auto">
            <a:xfrm>
              <a:off x="1" y="2717"/>
              <a:ext cx="7756" cy="1365"/>
              <a:chOff x="0" y="0"/>
              <a:chExt cx="2995" cy="546"/>
            </a:xfrm>
          </p:grpSpPr>
          <p:grpSp>
            <p:nvGrpSpPr>
              <p:cNvPr id="17462" name="Group 54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17463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64" name="Rectangle 56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65" name="Rectangle 57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66" name="Rectangle 58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67" name="Rectangle 59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68" name="Rectangle 60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69" name="Rectangle 61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70" name="Rectangle 62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71" name="Rectangle 63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72" name="Rectangle 64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73" name="Rectangle 65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74" name="Group 66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17475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76" name="Rectangle 68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77" name="Rectangle 69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78" name="Rectangle 70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79" name="Rectangle 71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80" name="Rectangle 72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81" name="Rectangle 73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82" name="Rectangle 74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83" name="Rectangle 75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84" name="Rectangle 76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85" name="Rectangle 77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486" name="Group 78"/>
            <p:cNvGrpSpPr/>
            <p:nvPr/>
          </p:nvGrpSpPr>
          <p:grpSpPr bwMode="auto">
            <a:xfrm>
              <a:off x="1" y="4080"/>
              <a:ext cx="7756" cy="1365"/>
              <a:chOff x="0" y="0"/>
              <a:chExt cx="2995" cy="546"/>
            </a:xfrm>
          </p:grpSpPr>
          <p:grpSp>
            <p:nvGrpSpPr>
              <p:cNvPr id="17487" name="Group 79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17488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89" name="Rectangle 81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90" name="Rectangle 82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91" name="Rectangle 83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92" name="Rectangle 84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93" name="Rectangle 85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94" name="Rectangle 86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95" name="Rectangle 87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96" name="Rectangle 88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97" name="Rectangle 89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498" name="Rectangle 90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499" name="Group 91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17500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01" name="Rectangle 93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02" name="Rectangle 94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03" name="Rectangle 95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04" name="Rectangle 96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05" name="Rectangle 97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06" name="Rectangle 98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07" name="Rectangle 99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08" name="Rectangle 100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09" name="Rectangle 101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10" name="Rectangle 102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511" name="Group 103"/>
            <p:cNvGrpSpPr/>
            <p:nvPr/>
          </p:nvGrpSpPr>
          <p:grpSpPr bwMode="auto">
            <a:xfrm>
              <a:off x="0" y="5440"/>
              <a:ext cx="7755" cy="1365"/>
              <a:chOff x="0" y="0"/>
              <a:chExt cx="2995" cy="546"/>
            </a:xfrm>
          </p:grpSpPr>
          <p:grpSp>
            <p:nvGrpSpPr>
              <p:cNvPr id="17512" name="Group 104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17513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14" name="Rectangle 106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15" name="Rectangle 107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16" name="Rectangle 108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17" name="Rectangle 109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18" name="Rectangle 110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19" name="Rectangle 111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20" name="Rectangle 112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21" name="Rectangle 113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22" name="Rectangle 114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23" name="Rectangle 115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24" name="Group 116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17525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26" name="Rectangle 118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27" name="Rectangle 119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28" name="Rectangle 120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29" name="Rectangle 121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30" name="Rectangle 122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31" name="Rectangle 123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32" name="Rectangle 124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33" name="Rectangle 125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34" name="Rectangle 126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7535" name="Rectangle 127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7537" name="Rectangle 129"/>
          <p:cNvSpPr>
            <a:spLocks noChangeArrowheads="1"/>
          </p:cNvSpPr>
          <p:nvPr/>
        </p:nvSpPr>
        <p:spPr bwMode="auto">
          <a:xfrm>
            <a:off x="1119372" y="620688"/>
            <a:ext cx="7921625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3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画出三角形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AOB</a:t>
            </a:r>
            <a:r>
              <a:rPr lang="zh-CN" altLang="en-US" sz="2800" i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绕</a:t>
            </a:r>
            <a:r>
              <a:rPr lang="zh-CN" altLang="en-US" sz="2800" i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顺时针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旋转</a:t>
            </a:r>
            <a:r>
              <a:rPr 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90°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后的图形。</a:t>
            </a:r>
          </a:p>
        </p:txBody>
      </p:sp>
      <p:sp>
        <p:nvSpPr>
          <p:cNvPr id="17538" name="Rectangle 130"/>
          <p:cNvSpPr>
            <a:spLocks noChangeArrowheads="1"/>
          </p:cNvSpPr>
          <p:nvPr/>
        </p:nvSpPr>
        <p:spPr bwMode="auto">
          <a:xfrm>
            <a:off x="595231" y="1673134"/>
            <a:ext cx="1223963" cy="324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540" name="Rectangle 132"/>
          <p:cNvSpPr>
            <a:spLocks noChangeArrowheads="1"/>
          </p:cNvSpPr>
          <p:nvPr/>
        </p:nvSpPr>
        <p:spPr bwMode="auto">
          <a:xfrm>
            <a:off x="596819" y="1601696"/>
            <a:ext cx="1222375" cy="32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542" name="Rectangle 134"/>
          <p:cNvSpPr>
            <a:spLocks noChangeArrowheads="1"/>
          </p:cNvSpPr>
          <p:nvPr/>
        </p:nvSpPr>
        <p:spPr bwMode="auto">
          <a:xfrm>
            <a:off x="666669" y="4913221"/>
            <a:ext cx="9350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b="0" i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b="0" i="1"/>
              <a:t>ˊ</a:t>
            </a:r>
          </a:p>
        </p:txBody>
      </p:sp>
      <p:grpSp>
        <p:nvGrpSpPr>
          <p:cNvPr id="17544" name="Group 136"/>
          <p:cNvGrpSpPr/>
          <p:nvPr/>
        </p:nvGrpSpPr>
        <p:grpSpPr bwMode="auto">
          <a:xfrm>
            <a:off x="3491880" y="1124744"/>
            <a:ext cx="5517179" cy="722860"/>
            <a:chOff x="-8" y="-265"/>
            <a:chExt cx="4544" cy="4702"/>
          </a:xfrm>
        </p:grpSpPr>
        <p:grpSp>
          <p:nvGrpSpPr>
            <p:cNvPr id="17545" name="Group 137"/>
            <p:cNvGrpSpPr/>
            <p:nvPr/>
          </p:nvGrpSpPr>
          <p:grpSpPr bwMode="auto">
            <a:xfrm>
              <a:off x="0" y="0"/>
              <a:ext cx="4536" cy="4437"/>
              <a:chOff x="0" y="0"/>
              <a:chExt cx="1745" cy="2726"/>
            </a:xfrm>
          </p:grpSpPr>
          <p:sp>
            <p:nvSpPr>
              <p:cNvPr id="17546" name="AutoShape 1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3" cy="1950"/>
              </a:xfrm>
              <a:prstGeom prst="roundRect">
                <a:avLst>
                  <a:gd name="adj" fmla="val 16667"/>
                </a:avLst>
              </a:prstGeom>
              <a:solidFill>
                <a:srgbClr val="FFFFCC"/>
              </a:solidFill>
              <a:ln w="9525">
                <a:solidFill>
                  <a:srgbClr val="33CCCC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547" name="Rectangle 139"/>
              <p:cNvSpPr>
                <a:spLocks noChangeArrowheads="1"/>
              </p:cNvSpPr>
              <p:nvPr/>
            </p:nvSpPr>
            <p:spPr bwMode="auto">
              <a:xfrm>
                <a:off x="45" y="282"/>
                <a:ext cx="1700" cy="24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</a:p>
            </p:txBody>
          </p:sp>
        </p:grpSp>
        <p:sp>
          <p:nvSpPr>
            <p:cNvPr id="17548" name="Text Box 140"/>
            <p:cNvSpPr txBox="1">
              <a:spLocks noChangeArrowheads="1"/>
            </p:cNvSpPr>
            <p:nvPr/>
          </p:nvSpPr>
          <p:spPr bwMode="auto">
            <a:xfrm>
              <a:off x="-8" y="-265"/>
              <a:ext cx="4452" cy="3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绕点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旋转，点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的位置应该不变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549" name="Text Box 141"/>
          <p:cNvSpPr txBox="1">
            <a:spLocks noChangeArrowheads="1"/>
          </p:cNvSpPr>
          <p:nvPr/>
        </p:nvSpPr>
        <p:spPr bwMode="auto">
          <a:xfrm>
            <a:off x="1034969" y="1530259"/>
            <a:ext cx="4873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0" i="1"/>
              <a:t>A</a:t>
            </a:r>
            <a:endParaRPr lang="en-US" i="1"/>
          </a:p>
        </p:txBody>
      </p:sp>
      <p:sp>
        <p:nvSpPr>
          <p:cNvPr id="17550" name="AutoShape 142"/>
          <p:cNvSpPr>
            <a:spLocks noChangeArrowheads="1"/>
          </p:cNvSpPr>
          <p:nvPr/>
        </p:nvSpPr>
        <p:spPr bwMode="auto">
          <a:xfrm rot="1440000">
            <a:off x="2114469" y="2752634"/>
            <a:ext cx="360362" cy="504825"/>
          </a:xfrm>
          <a:custGeom>
            <a:avLst/>
            <a:gdLst>
              <a:gd name="G0" fmla="+- 396335 0 0"/>
              <a:gd name="G1" fmla="+- -10201834 0 0"/>
              <a:gd name="G2" fmla="+- 396335 0 -10201834"/>
              <a:gd name="G3" fmla="+- 10800 0 0"/>
              <a:gd name="G4" fmla="+- 0 0 396335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9558 0 0"/>
              <a:gd name="G9" fmla="+- 0 0 -10201834"/>
              <a:gd name="G10" fmla="+- 9558 0 2700"/>
              <a:gd name="G11" fmla="cos G10 396335"/>
              <a:gd name="G12" fmla="sin G10 396335"/>
              <a:gd name="G13" fmla="cos 13500 396335"/>
              <a:gd name="G14" fmla="sin 13500 396335"/>
              <a:gd name="G15" fmla="+- G11 10800 0"/>
              <a:gd name="G16" fmla="+- G12 10800 0"/>
              <a:gd name="G17" fmla="+- G13 10800 0"/>
              <a:gd name="G18" fmla="+- G14 10800 0"/>
              <a:gd name="G19" fmla="*/ 9558 1 2"/>
              <a:gd name="G20" fmla="+- G19 5400 0"/>
              <a:gd name="G21" fmla="cos G20 396335"/>
              <a:gd name="G22" fmla="sin G20 396335"/>
              <a:gd name="G23" fmla="+- G21 10800 0"/>
              <a:gd name="G24" fmla="+- G12 G23 G22"/>
              <a:gd name="G25" fmla="+- G22 G23 G11"/>
              <a:gd name="G26" fmla="cos 10800 396335"/>
              <a:gd name="G27" fmla="sin 10800 396335"/>
              <a:gd name="G28" fmla="cos 9558 396335"/>
              <a:gd name="G29" fmla="sin 9558 396335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0201834"/>
              <a:gd name="G36" fmla="sin G34 -10201834"/>
              <a:gd name="G37" fmla="+/ -10201834 396335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9558 G39"/>
              <a:gd name="G43" fmla="sin 9558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3629 w 21600"/>
              <a:gd name="T5" fmla="*/ 377 h 21600"/>
              <a:gd name="T6" fmla="*/ 1525 w 21600"/>
              <a:gd name="T7" fmla="*/ 6605 h 21600"/>
              <a:gd name="T8" fmla="*/ 13304 w 21600"/>
              <a:gd name="T9" fmla="*/ 1575 h 21600"/>
              <a:gd name="T10" fmla="*/ 24224 w 21600"/>
              <a:gd name="T11" fmla="*/ 12222 h 21600"/>
              <a:gd name="T12" fmla="*/ 20572 w 21600"/>
              <a:gd name="T13" fmla="*/ 15175 h 21600"/>
              <a:gd name="T14" fmla="*/ 17619 w 21600"/>
              <a:gd name="T15" fmla="*/ 11522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20304" y="11806"/>
                </a:moveTo>
                <a:cubicBezTo>
                  <a:pt x="20340" y="11472"/>
                  <a:pt x="20358" y="11136"/>
                  <a:pt x="20358" y="10800"/>
                </a:cubicBezTo>
                <a:cubicBezTo>
                  <a:pt x="20358" y="5521"/>
                  <a:pt x="16078" y="1242"/>
                  <a:pt x="10800" y="1242"/>
                </a:cubicBezTo>
                <a:cubicBezTo>
                  <a:pt x="7045" y="1242"/>
                  <a:pt x="3638" y="3440"/>
                  <a:pt x="2091" y="6861"/>
                </a:cubicBezTo>
                <a:lnTo>
                  <a:pt x="959" y="6350"/>
                </a:lnTo>
                <a:cubicBezTo>
                  <a:pt x="2707" y="2484"/>
                  <a:pt x="6557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1180"/>
                  <a:pt x="21579" y="11559"/>
                  <a:pt x="21539" y="11937"/>
                </a:cubicBezTo>
                <a:lnTo>
                  <a:pt x="24224" y="12222"/>
                </a:lnTo>
                <a:lnTo>
                  <a:pt x="20572" y="15175"/>
                </a:lnTo>
                <a:lnTo>
                  <a:pt x="17619" y="11522"/>
                </a:lnTo>
                <a:lnTo>
                  <a:pt x="20304" y="11806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551" name="Rectangle 143"/>
          <p:cNvSpPr>
            <a:spLocks noChangeArrowheads="1"/>
          </p:cNvSpPr>
          <p:nvPr/>
        </p:nvSpPr>
        <p:spPr bwMode="auto">
          <a:xfrm flipH="1">
            <a:off x="41194" y="3022509"/>
            <a:ext cx="2681287" cy="247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7552" name="Group 144"/>
          <p:cNvGrpSpPr/>
          <p:nvPr/>
        </p:nvGrpSpPr>
        <p:grpSpPr bwMode="auto">
          <a:xfrm>
            <a:off x="35496" y="2057309"/>
            <a:ext cx="2682223" cy="3435350"/>
            <a:chOff x="0" y="0"/>
            <a:chExt cx="4258" cy="5410"/>
          </a:xfrm>
        </p:grpSpPr>
        <p:sp>
          <p:nvSpPr>
            <p:cNvPr id="17553" name="AutoShape 145"/>
            <p:cNvSpPr>
              <a:spLocks noChangeArrowheads="1"/>
            </p:cNvSpPr>
            <p:nvPr/>
          </p:nvSpPr>
          <p:spPr bwMode="auto">
            <a:xfrm>
              <a:off x="2216" y="0"/>
              <a:ext cx="2043" cy="2723"/>
            </a:xfrm>
            <a:prstGeom prst="rtTriangle">
              <a:avLst/>
            </a:prstGeom>
            <a:noFill/>
            <a:ln w="444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7554" name="Rectangle 146"/>
            <p:cNvSpPr>
              <a:spLocks noChangeArrowheads="1"/>
            </p:cNvSpPr>
            <p:nvPr/>
          </p:nvSpPr>
          <p:spPr bwMode="auto">
            <a:xfrm>
              <a:off x="0" y="1348"/>
              <a:ext cx="4248" cy="4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7555" name="Rectangle 147"/>
          <p:cNvSpPr>
            <a:spLocks noChangeArrowheads="1"/>
          </p:cNvSpPr>
          <p:nvPr/>
        </p:nvSpPr>
        <p:spPr bwMode="auto">
          <a:xfrm>
            <a:off x="2980945" y="3782921"/>
            <a:ext cx="9350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b="0" i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en-US" b="0" i="1"/>
              <a:t>ˊ</a:t>
            </a:r>
          </a:p>
        </p:txBody>
      </p:sp>
      <p:sp>
        <p:nvSpPr>
          <p:cNvPr id="17556" name="Text Box 148"/>
          <p:cNvSpPr txBox="1">
            <a:spLocks noChangeArrowheads="1"/>
          </p:cNvSpPr>
          <p:nvPr/>
        </p:nvSpPr>
        <p:spPr bwMode="auto">
          <a:xfrm>
            <a:off x="936544" y="3640046"/>
            <a:ext cx="539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0" i="1"/>
              <a:t>O</a:t>
            </a:r>
            <a:endParaRPr lang="en-US" altLang="zh-CN" i="1"/>
          </a:p>
        </p:txBody>
      </p:sp>
      <p:sp>
        <p:nvSpPr>
          <p:cNvPr id="17557" name="Text Box 149"/>
          <p:cNvSpPr txBox="1">
            <a:spLocks noChangeArrowheads="1"/>
          </p:cNvSpPr>
          <p:nvPr/>
        </p:nvSpPr>
        <p:spPr bwMode="auto">
          <a:xfrm>
            <a:off x="2573256" y="3640046"/>
            <a:ext cx="4873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0" i="1"/>
              <a:t>B</a:t>
            </a:r>
            <a:endParaRPr lang="en-US" altLang="zh-CN" i="1"/>
          </a:p>
        </p:txBody>
      </p:sp>
      <p:sp>
        <p:nvSpPr>
          <p:cNvPr id="17558" name="Line 150"/>
          <p:cNvSpPr>
            <a:spLocks noChangeShapeType="1"/>
          </p:cNvSpPr>
          <p:nvPr/>
        </p:nvSpPr>
        <p:spPr bwMode="auto">
          <a:xfrm>
            <a:off x="1393744" y="3760820"/>
            <a:ext cx="1801812" cy="3175"/>
          </a:xfrm>
          <a:prstGeom prst="line">
            <a:avLst/>
          </a:prstGeom>
          <a:noFill/>
          <a:ln w="38100">
            <a:solidFill>
              <a:srgbClr val="FF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559" name="Oval 151"/>
          <p:cNvSpPr>
            <a:spLocks noChangeArrowheads="1"/>
          </p:cNvSpPr>
          <p:nvPr/>
        </p:nvSpPr>
        <p:spPr bwMode="auto">
          <a:xfrm>
            <a:off x="1350253" y="3702213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560" name="Oval 152"/>
          <p:cNvSpPr>
            <a:spLocks noChangeArrowheads="1"/>
          </p:cNvSpPr>
          <p:nvPr/>
        </p:nvSpPr>
        <p:spPr bwMode="auto">
          <a:xfrm>
            <a:off x="3147827" y="3694307"/>
            <a:ext cx="95250" cy="127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561" name="AutoShape 153"/>
          <p:cNvSpPr>
            <a:spLocks noChangeArrowheads="1"/>
          </p:cNvSpPr>
          <p:nvPr/>
        </p:nvSpPr>
        <p:spPr bwMode="auto">
          <a:xfrm>
            <a:off x="36513" y="765646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3</a:t>
            </a:r>
          </a:p>
        </p:txBody>
      </p:sp>
      <p:grpSp>
        <p:nvGrpSpPr>
          <p:cNvPr id="17562" name="Group 154"/>
          <p:cNvGrpSpPr/>
          <p:nvPr/>
        </p:nvGrpSpPr>
        <p:grpSpPr bwMode="auto">
          <a:xfrm>
            <a:off x="3491882" y="1656190"/>
            <a:ext cx="5517177" cy="1822994"/>
            <a:chOff x="-81" y="-37"/>
            <a:chExt cx="4650" cy="2312"/>
          </a:xfrm>
        </p:grpSpPr>
        <p:grpSp>
          <p:nvGrpSpPr>
            <p:cNvPr id="17563" name="Group 155"/>
            <p:cNvGrpSpPr/>
            <p:nvPr/>
          </p:nvGrpSpPr>
          <p:grpSpPr bwMode="auto">
            <a:xfrm>
              <a:off x="3" y="0"/>
              <a:ext cx="4535" cy="2268"/>
              <a:chOff x="0" y="0"/>
              <a:chExt cx="1745" cy="1950"/>
            </a:xfrm>
          </p:grpSpPr>
          <p:sp>
            <p:nvSpPr>
              <p:cNvPr id="17564" name="AutoShape 1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3" cy="1950"/>
              </a:xfrm>
              <a:prstGeom prst="roundRect">
                <a:avLst>
                  <a:gd name="adj" fmla="val 16667"/>
                </a:avLst>
              </a:prstGeom>
              <a:solidFill>
                <a:srgbClr val="FFFFCC"/>
              </a:solidFill>
              <a:ln w="9525">
                <a:solidFill>
                  <a:srgbClr val="33CCCC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565" name="Rectangle 157"/>
              <p:cNvSpPr>
                <a:spLocks noChangeArrowheads="1"/>
              </p:cNvSpPr>
              <p:nvPr/>
            </p:nvSpPr>
            <p:spPr bwMode="auto">
              <a:xfrm>
                <a:off x="45" y="282"/>
                <a:ext cx="1700" cy="6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</a:p>
            </p:txBody>
          </p:sp>
        </p:grpSp>
        <p:sp>
          <p:nvSpPr>
            <p:cNvPr id="17566" name="Text Box 158"/>
            <p:cNvSpPr txBox="1">
              <a:spLocks noChangeArrowheads="1"/>
            </p:cNvSpPr>
            <p:nvPr/>
          </p:nvSpPr>
          <p:spPr bwMode="auto">
            <a:xfrm>
              <a:off x="-81" y="-37"/>
              <a:ext cx="4650" cy="23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indent="228600">
                <a:spcAft>
                  <a:spcPts val="0"/>
                </a:spcAft>
              </a:pP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(1)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以点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为垂足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在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点右侧作线段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OA'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垂直于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OA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OA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的长度是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格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OA'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的长度也是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格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OA'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OA</a:t>
              </a:r>
              <a:r>
                <a:rPr lang="zh-CN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对应的线段</a:t>
              </a:r>
              <a:r>
                <a:rPr lang="zh-CN" altLang="zh-CN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567" name="Group 159"/>
          <p:cNvGrpSpPr/>
          <p:nvPr/>
        </p:nvGrpSpPr>
        <p:grpSpPr bwMode="auto">
          <a:xfrm>
            <a:off x="3491880" y="3528398"/>
            <a:ext cx="5512108" cy="956178"/>
            <a:chOff x="0" y="0"/>
            <a:chExt cx="4573" cy="2346"/>
          </a:xfrm>
        </p:grpSpPr>
        <p:grpSp>
          <p:nvGrpSpPr>
            <p:cNvPr id="17568" name="Group 160"/>
            <p:cNvGrpSpPr/>
            <p:nvPr/>
          </p:nvGrpSpPr>
          <p:grpSpPr bwMode="auto">
            <a:xfrm>
              <a:off x="3" y="1"/>
              <a:ext cx="4535" cy="2191"/>
              <a:chOff x="0" y="0"/>
              <a:chExt cx="1745" cy="1950"/>
            </a:xfrm>
          </p:grpSpPr>
          <p:sp>
            <p:nvSpPr>
              <p:cNvPr id="17569" name="AutoShape 1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23" cy="1950"/>
              </a:xfrm>
              <a:prstGeom prst="roundRect">
                <a:avLst>
                  <a:gd name="adj" fmla="val 16667"/>
                </a:avLst>
              </a:prstGeom>
              <a:solidFill>
                <a:srgbClr val="FFFFCC"/>
              </a:solidFill>
              <a:ln w="9525">
                <a:solidFill>
                  <a:srgbClr val="33CCCC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570" name="Rectangle 162"/>
              <p:cNvSpPr>
                <a:spLocks noChangeArrowheads="1"/>
              </p:cNvSpPr>
              <p:nvPr/>
            </p:nvSpPr>
            <p:spPr bwMode="auto">
              <a:xfrm>
                <a:off x="45" y="282"/>
                <a:ext cx="1700" cy="13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</a:p>
            </p:txBody>
          </p:sp>
        </p:grpSp>
        <p:sp>
          <p:nvSpPr>
            <p:cNvPr id="17571" name="Text Box 163"/>
            <p:cNvSpPr txBox="1">
              <a:spLocks noChangeArrowheads="1"/>
            </p:cNvSpPr>
            <p:nvPr/>
          </p:nvSpPr>
          <p:spPr bwMode="auto">
            <a:xfrm>
              <a:off x="0" y="0"/>
              <a:ext cx="4573" cy="2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(2)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同样在点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下面作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OB'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垂直于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OB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使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OB'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等于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OB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长度都是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格。</a:t>
              </a:r>
            </a:p>
          </p:txBody>
        </p:sp>
      </p:grpSp>
      <p:sp>
        <p:nvSpPr>
          <p:cNvPr id="17572" name="Line 164"/>
          <p:cNvSpPr>
            <a:spLocks noChangeShapeType="1"/>
          </p:cNvSpPr>
          <p:nvPr/>
        </p:nvSpPr>
        <p:spPr bwMode="auto">
          <a:xfrm flipH="1">
            <a:off x="1414753" y="3762284"/>
            <a:ext cx="1924" cy="12954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573" name="Oval 165"/>
          <p:cNvSpPr>
            <a:spLocks noChangeArrowheads="1"/>
          </p:cNvSpPr>
          <p:nvPr/>
        </p:nvSpPr>
        <p:spPr bwMode="auto">
          <a:xfrm>
            <a:off x="1380406" y="4984659"/>
            <a:ext cx="95250" cy="127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574" name="Line 166"/>
          <p:cNvSpPr>
            <a:spLocks noChangeShapeType="1"/>
          </p:cNvSpPr>
          <p:nvPr/>
        </p:nvSpPr>
        <p:spPr bwMode="auto">
          <a:xfrm flipH="1">
            <a:off x="1396919" y="3756629"/>
            <a:ext cx="1779716" cy="1300335"/>
          </a:xfrm>
          <a:prstGeom prst="line">
            <a:avLst/>
          </a:prstGeom>
          <a:noFill/>
          <a:ln w="38100">
            <a:solidFill>
              <a:srgbClr val="FF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7575" name="Group 167"/>
          <p:cNvGrpSpPr/>
          <p:nvPr/>
        </p:nvGrpSpPr>
        <p:grpSpPr bwMode="auto">
          <a:xfrm>
            <a:off x="3528888" y="4454223"/>
            <a:ext cx="5440475" cy="1423124"/>
            <a:chOff x="0" y="-57"/>
            <a:chExt cx="4702" cy="2245"/>
          </a:xfrm>
        </p:grpSpPr>
        <p:grpSp>
          <p:nvGrpSpPr>
            <p:cNvPr id="17576" name="Group 168"/>
            <p:cNvGrpSpPr/>
            <p:nvPr/>
          </p:nvGrpSpPr>
          <p:grpSpPr bwMode="auto">
            <a:xfrm>
              <a:off x="29" y="-57"/>
              <a:ext cx="4673" cy="2191"/>
              <a:chOff x="10" y="-52"/>
              <a:chExt cx="1798" cy="1950"/>
            </a:xfrm>
          </p:grpSpPr>
          <p:sp>
            <p:nvSpPr>
              <p:cNvPr id="17577" name="AutoShape 169"/>
              <p:cNvSpPr>
                <a:spLocks noChangeArrowheads="1"/>
              </p:cNvSpPr>
              <p:nvPr/>
            </p:nvSpPr>
            <p:spPr bwMode="auto">
              <a:xfrm>
                <a:off x="10" y="-52"/>
                <a:ext cx="1798" cy="1950"/>
              </a:xfrm>
              <a:prstGeom prst="roundRect">
                <a:avLst>
                  <a:gd name="adj" fmla="val 16667"/>
                </a:avLst>
              </a:prstGeom>
              <a:solidFill>
                <a:srgbClr val="FFFFCC"/>
              </a:solidFill>
              <a:ln w="9525">
                <a:solidFill>
                  <a:srgbClr val="33CCCC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578" name="Rectangle 170"/>
              <p:cNvSpPr>
                <a:spLocks noChangeArrowheads="1"/>
              </p:cNvSpPr>
              <p:nvPr/>
            </p:nvSpPr>
            <p:spPr bwMode="auto">
              <a:xfrm>
                <a:off x="45" y="281"/>
                <a:ext cx="1700" cy="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80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</a:p>
            </p:txBody>
          </p:sp>
        </p:grpSp>
        <p:sp>
          <p:nvSpPr>
            <p:cNvPr id="17579" name="Text Box 171"/>
            <p:cNvSpPr txBox="1">
              <a:spLocks noChangeArrowheads="1"/>
            </p:cNvSpPr>
            <p:nvPr/>
          </p:nvSpPr>
          <p:spPr bwMode="auto">
            <a:xfrm>
              <a:off x="0" y="0"/>
              <a:ext cx="4702" cy="2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(3)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连接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A'B'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。三角形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A'OB'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就是三角形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AOB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绕点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顺时针旋转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90°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后的图形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5" name="Group 144"/>
          <p:cNvGrpSpPr/>
          <p:nvPr/>
        </p:nvGrpSpPr>
        <p:grpSpPr bwMode="auto">
          <a:xfrm>
            <a:off x="81632" y="2032628"/>
            <a:ext cx="2682223" cy="3435350"/>
            <a:chOff x="0" y="0"/>
            <a:chExt cx="4258" cy="5410"/>
          </a:xfrm>
        </p:grpSpPr>
        <p:sp>
          <p:nvSpPr>
            <p:cNvPr id="176" name="AutoShape 145"/>
            <p:cNvSpPr>
              <a:spLocks noChangeArrowheads="1"/>
            </p:cNvSpPr>
            <p:nvPr/>
          </p:nvSpPr>
          <p:spPr bwMode="auto">
            <a:xfrm>
              <a:off x="2216" y="0"/>
              <a:ext cx="2043" cy="2723"/>
            </a:xfrm>
            <a:prstGeom prst="rtTriangle">
              <a:avLst/>
            </a:prstGeom>
            <a:noFill/>
            <a:ln w="444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77" name="Rectangle 146"/>
            <p:cNvSpPr>
              <a:spLocks noChangeArrowheads="1"/>
            </p:cNvSpPr>
            <p:nvPr/>
          </p:nvSpPr>
          <p:spPr bwMode="auto">
            <a:xfrm>
              <a:off x="0" y="1348"/>
              <a:ext cx="4248" cy="4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73" name="组合 9"/>
          <p:cNvGrpSpPr/>
          <p:nvPr/>
        </p:nvGrpSpPr>
        <p:grpSpPr>
          <a:xfrm>
            <a:off x="5585413" y="5863577"/>
            <a:ext cx="1656809" cy="877791"/>
            <a:chOff x="5939527" y="5733256"/>
            <a:chExt cx="1656809" cy="877791"/>
          </a:xfrm>
        </p:grpSpPr>
        <p:pic>
          <p:nvPicPr>
            <p:cNvPr id="174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8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7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7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7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7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7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7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6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42" grpId="0" bldLvl="0" autoUpdateAnimBg="0"/>
      <p:bldP spid="17550" grpId="0" animBg="1"/>
      <p:bldP spid="17555" grpId="0" bldLvl="0" autoUpdateAnimBg="0"/>
      <p:bldP spid="17558" grpId="0" animBg="1"/>
      <p:bldP spid="17559" grpId="0" animBg="1"/>
      <p:bldP spid="17560" grpId="0" animBg="1"/>
      <p:bldP spid="17572" grpId="0" animBg="1"/>
      <p:bldP spid="17573" grpId="0" animBg="1"/>
      <p:bldP spid="175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077072"/>
            <a:ext cx="7804641" cy="1800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621705"/>
            <a:ext cx="6789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完成教材第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85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页练习二十一第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52400" y="1206480"/>
            <a:ext cx="8263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下面的图案分别是由哪个图形旋转而成的？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200977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4137" y="1954907"/>
            <a:ext cx="208597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6990" y="1954908"/>
            <a:ext cx="1815410" cy="1776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072" y="2228020"/>
            <a:ext cx="1182296" cy="12064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2056161"/>
            <a:ext cx="1080120" cy="8775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0018" y="2029766"/>
            <a:ext cx="699694" cy="82317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5E-6 0.3854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2.77778E-6 0.3569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L 5.55556E-7 0.3182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21705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完成教材第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85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页练习二十一</a:t>
            </a:r>
            <a:r>
              <a:rPr lang="zh-CN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</a:p>
        </p:txBody>
      </p:sp>
      <p:sp>
        <p:nvSpPr>
          <p:cNvPr id="2" name="矩形 1"/>
          <p:cNvSpPr/>
          <p:nvPr/>
        </p:nvSpPr>
        <p:spPr>
          <a:xfrm>
            <a:off x="67741" y="1700808"/>
            <a:ext cx="466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zh-CN" alt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00625"/>
            <a:ext cx="154305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6560" y="2464412"/>
            <a:ext cx="865320" cy="323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8188" y="1800625"/>
            <a:ext cx="147637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1180" y="2499572"/>
            <a:ext cx="865320" cy="323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51500"/>
            <a:ext cx="14859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1357253" y="3830525"/>
            <a:ext cx="36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风车绕点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）时针旋转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157453" y="4907743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712943" y="38761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逆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3324781" y="438016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90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5004048" y="3867724"/>
            <a:ext cx="36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风车绕点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）时针旋转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804248" y="4944942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359738" y="391331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逆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6971576" y="4417367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90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2"/>
          <p:cNvGrpSpPr/>
          <p:nvPr/>
        </p:nvGrpSpPr>
        <p:grpSpPr bwMode="auto">
          <a:xfrm>
            <a:off x="2143108" y="2214554"/>
            <a:ext cx="3857652" cy="3643337"/>
            <a:chOff x="0" y="0"/>
            <a:chExt cx="7757" cy="6804"/>
          </a:xfrm>
        </p:grpSpPr>
        <p:grpSp>
          <p:nvGrpSpPr>
            <p:cNvPr id="21" name="Group 3"/>
            <p:cNvGrpSpPr/>
            <p:nvPr/>
          </p:nvGrpSpPr>
          <p:grpSpPr bwMode="auto">
            <a:xfrm>
              <a:off x="1" y="0"/>
              <a:ext cx="7756" cy="1366"/>
              <a:chOff x="0" y="0"/>
              <a:chExt cx="2995" cy="546"/>
            </a:xfrm>
          </p:grpSpPr>
          <p:grpSp>
            <p:nvGrpSpPr>
              <p:cNvPr id="126" name="Group 4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139" name="Rectangle 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Rectangle 6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Rectangle 7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Rectangle 8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Rectangle 9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Rectangle 10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Rectangle 11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Rectangle 12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Rectangle 13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Rectangle 14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Rectangle 15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7" name="Group 16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128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Rectangle 18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Rectangle 19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Rectangle 20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Rectangle 21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Rectangle 22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Rectangle 23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Rectangle 24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Rectangle 25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Rectangle 26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Rectangle 27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" name="Group 28"/>
            <p:cNvGrpSpPr/>
            <p:nvPr/>
          </p:nvGrpSpPr>
          <p:grpSpPr bwMode="auto">
            <a:xfrm>
              <a:off x="1" y="1362"/>
              <a:ext cx="7756" cy="1366"/>
              <a:chOff x="0" y="0"/>
              <a:chExt cx="2995" cy="546"/>
            </a:xfrm>
          </p:grpSpPr>
          <p:grpSp>
            <p:nvGrpSpPr>
              <p:cNvPr id="102" name="Group 29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115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Rectangle 31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Rectangle 32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Rectangle 33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Rectangle 34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Rectangle 35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Rectangle 36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Rectangle 37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Rectangle 38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Rectangle 39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Rectangle 40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" name="Group 41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104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Rectangle 43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Rectangle 44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Rectangle 45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Rectangle 46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Rectangle 47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Rectangle 48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Rectangle 49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Rectangle 50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Rectangle 51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Rectangle 52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" name="Group 53"/>
            <p:cNvGrpSpPr/>
            <p:nvPr/>
          </p:nvGrpSpPr>
          <p:grpSpPr bwMode="auto">
            <a:xfrm>
              <a:off x="1" y="2717"/>
              <a:ext cx="7756" cy="1366"/>
              <a:chOff x="0" y="0"/>
              <a:chExt cx="2995" cy="546"/>
            </a:xfrm>
          </p:grpSpPr>
          <p:grpSp>
            <p:nvGrpSpPr>
              <p:cNvPr id="78" name="Group 54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91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Rectangle 56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Rectangle 57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Rectangle 58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Rectangle 59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Rectangle 60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Rectangle 61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Rectangle 62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Rectangle 63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Rectangle 64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Rectangle 65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" name="Group 66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80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Rectangle 68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Rectangle 69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Rectangle 70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Rectangle 71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Rectangle 72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Rectangle 73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Rectangle 74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Rectangle 75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Rectangle 76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Rectangle 77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" name="Group 78"/>
            <p:cNvGrpSpPr/>
            <p:nvPr/>
          </p:nvGrpSpPr>
          <p:grpSpPr bwMode="auto">
            <a:xfrm>
              <a:off x="1" y="4080"/>
              <a:ext cx="7756" cy="1366"/>
              <a:chOff x="0" y="0"/>
              <a:chExt cx="2995" cy="546"/>
            </a:xfrm>
          </p:grpSpPr>
          <p:grpSp>
            <p:nvGrpSpPr>
              <p:cNvPr id="54" name="Group 79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67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Rectangle 81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Rectangle 82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Rectangle 83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Rectangle 84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Rectangle 85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Rectangle 86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Rectangle 87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Rectangle 88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Rectangle 89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Rectangle 90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Group 91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56" name="Rectangle 9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Rectangle 93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Rectangle 94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Rectangle 95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Rectangle 96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Rectangle 97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Rectangle 98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Rectangle 99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Rectangle 100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Rectangle 101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Rectangle 102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" name="Group 103"/>
            <p:cNvGrpSpPr/>
            <p:nvPr/>
          </p:nvGrpSpPr>
          <p:grpSpPr bwMode="auto">
            <a:xfrm>
              <a:off x="0" y="5440"/>
              <a:ext cx="7755" cy="1366"/>
              <a:chOff x="0" y="0"/>
              <a:chExt cx="2995" cy="546"/>
            </a:xfrm>
          </p:grpSpPr>
          <p:grpSp>
            <p:nvGrpSpPr>
              <p:cNvPr id="28" name="Group 104"/>
              <p:cNvGrpSpPr/>
              <p:nvPr/>
            </p:nvGrpSpPr>
            <p:grpSpPr bwMode="auto">
              <a:xfrm>
                <a:off x="0" y="0"/>
                <a:ext cx="2995" cy="273"/>
                <a:chOff x="0" y="0"/>
                <a:chExt cx="2995" cy="273"/>
              </a:xfrm>
            </p:grpSpPr>
            <p:sp>
              <p:nvSpPr>
                <p:cNvPr id="43" name="Rectangle 10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Rectangle 106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Rectangle 107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Rectangle 108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Rectangle 109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Rectangle 110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Rectangle 111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Rectangle 112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Rectangle 113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Rectangle 114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Rectangle 115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" name="Group 116"/>
              <p:cNvGrpSpPr/>
              <p:nvPr/>
            </p:nvGrpSpPr>
            <p:grpSpPr bwMode="auto">
              <a:xfrm>
                <a:off x="0" y="273"/>
                <a:ext cx="2995" cy="273"/>
                <a:chOff x="0" y="0"/>
                <a:chExt cx="2995" cy="273"/>
              </a:xfrm>
            </p:grpSpPr>
            <p:sp>
              <p:nvSpPr>
                <p:cNvPr id="30" name="Rectangle 1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Rectangle 118"/>
                <p:cNvSpPr>
                  <a:spLocks noChangeArrowheads="1"/>
                </p:cNvSpPr>
                <p:nvPr/>
              </p:nvSpPr>
              <p:spPr bwMode="auto">
                <a:xfrm>
                  <a:off x="27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Rectangle 119"/>
                <p:cNvSpPr>
                  <a:spLocks noChangeArrowheads="1"/>
                </p:cNvSpPr>
                <p:nvPr/>
              </p:nvSpPr>
              <p:spPr bwMode="auto">
                <a:xfrm>
                  <a:off x="544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Rectangle 120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Rectangle 121"/>
                <p:cNvSpPr>
                  <a:spLocks noChangeArrowheads="1"/>
                </p:cNvSpPr>
                <p:nvPr/>
              </p:nvSpPr>
              <p:spPr bwMode="auto">
                <a:xfrm>
                  <a:off x="1089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Rectangle 122"/>
                <p:cNvSpPr>
                  <a:spLocks noChangeArrowheads="1"/>
                </p:cNvSpPr>
                <p:nvPr/>
              </p:nvSpPr>
              <p:spPr bwMode="auto">
                <a:xfrm>
                  <a:off x="1361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Rectangle 123"/>
                <p:cNvSpPr>
                  <a:spLocks noChangeArrowheads="1"/>
                </p:cNvSpPr>
                <p:nvPr/>
              </p:nvSpPr>
              <p:spPr bwMode="auto">
                <a:xfrm>
                  <a:off x="1633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Rectangle 124"/>
                <p:cNvSpPr>
                  <a:spLocks noChangeArrowheads="1"/>
                </p:cNvSpPr>
                <p:nvPr/>
              </p:nvSpPr>
              <p:spPr bwMode="auto">
                <a:xfrm>
                  <a:off x="1905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Rectangle 125"/>
                <p:cNvSpPr>
                  <a:spLocks noChangeArrowheads="1"/>
                </p:cNvSpPr>
                <p:nvPr/>
              </p:nvSpPr>
              <p:spPr bwMode="auto">
                <a:xfrm>
                  <a:off x="2178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Rectangle 126"/>
                <p:cNvSpPr>
                  <a:spLocks noChangeArrowheads="1"/>
                </p:cNvSpPr>
                <p:nvPr/>
              </p:nvSpPr>
              <p:spPr bwMode="auto">
                <a:xfrm>
                  <a:off x="2450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Rectangle 127"/>
                <p:cNvSpPr>
                  <a:spLocks noChangeArrowheads="1"/>
                </p:cNvSpPr>
                <p:nvPr/>
              </p:nvSpPr>
              <p:spPr bwMode="auto">
                <a:xfrm>
                  <a:off x="2722" y="0"/>
                  <a:ext cx="273" cy="273"/>
                </a:xfrm>
                <a:prstGeom prst="rect">
                  <a:avLst/>
                </a:prstGeom>
                <a:solidFill>
                  <a:srgbClr val="F8F8F8"/>
                </a:solidFill>
                <a:ln w="25400">
                  <a:solidFill>
                    <a:srgbClr val="33CCCC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621705"/>
            <a:ext cx="6894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完成教材第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84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个“做一做”。</a:t>
            </a:r>
          </a:p>
        </p:txBody>
      </p:sp>
      <p:sp>
        <p:nvSpPr>
          <p:cNvPr id="9" name="矩形 8"/>
          <p:cNvSpPr/>
          <p:nvPr/>
        </p:nvSpPr>
        <p:spPr>
          <a:xfrm>
            <a:off x="152400" y="1206480"/>
            <a:ext cx="88471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你能在方格纸上画出三角形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AOB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绕点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逆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时针旋转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后的图形吗？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Rectangle 134"/>
          <p:cNvSpPr>
            <a:spLocks noChangeArrowheads="1"/>
          </p:cNvSpPr>
          <p:nvPr/>
        </p:nvSpPr>
        <p:spPr bwMode="auto">
          <a:xfrm>
            <a:off x="4357686" y="3286124"/>
            <a:ext cx="9350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b="0" i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b="0" i="1" dirty="0"/>
              <a:t>ˊ</a:t>
            </a:r>
          </a:p>
        </p:txBody>
      </p:sp>
      <p:sp>
        <p:nvSpPr>
          <p:cNvPr id="13" name="Line 150"/>
          <p:cNvSpPr>
            <a:spLocks noChangeShapeType="1"/>
          </p:cNvSpPr>
          <p:nvPr/>
        </p:nvSpPr>
        <p:spPr bwMode="auto">
          <a:xfrm>
            <a:off x="4929190" y="3714752"/>
            <a:ext cx="45719" cy="1146183"/>
          </a:xfrm>
          <a:prstGeom prst="line">
            <a:avLst/>
          </a:prstGeom>
          <a:noFill/>
          <a:ln w="38100">
            <a:solidFill>
              <a:srgbClr val="FF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" name="Oval 151"/>
          <p:cNvSpPr>
            <a:spLocks noChangeArrowheads="1"/>
          </p:cNvSpPr>
          <p:nvPr/>
        </p:nvSpPr>
        <p:spPr bwMode="auto">
          <a:xfrm>
            <a:off x="4857752" y="3643314"/>
            <a:ext cx="142875" cy="14287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" name="Oval 152"/>
          <p:cNvSpPr>
            <a:spLocks noChangeArrowheads="1"/>
          </p:cNvSpPr>
          <p:nvPr/>
        </p:nvSpPr>
        <p:spPr bwMode="auto">
          <a:xfrm>
            <a:off x="3500430" y="4714884"/>
            <a:ext cx="95250" cy="127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" name="Line 164"/>
          <p:cNvSpPr>
            <a:spLocks noChangeShapeType="1"/>
          </p:cNvSpPr>
          <p:nvPr/>
        </p:nvSpPr>
        <p:spPr bwMode="auto">
          <a:xfrm flipH="1" flipV="1">
            <a:off x="3500430" y="4714885"/>
            <a:ext cx="1500198" cy="71438"/>
          </a:xfrm>
          <a:prstGeom prst="line">
            <a:avLst/>
          </a:prstGeom>
          <a:noFill/>
          <a:ln w="38100">
            <a:solidFill>
              <a:srgbClr val="FF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" name="Oval 165"/>
          <p:cNvSpPr>
            <a:spLocks noChangeArrowheads="1"/>
          </p:cNvSpPr>
          <p:nvPr/>
        </p:nvSpPr>
        <p:spPr bwMode="auto">
          <a:xfrm>
            <a:off x="4935299" y="4746278"/>
            <a:ext cx="95250" cy="127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8" name="Line 166"/>
          <p:cNvSpPr>
            <a:spLocks noChangeShapeType="1"/>
          </p:cNvSpPr>
          <p:nvPr/>
        </p:nvSpPr>
        <p:spPr bwMode="auto">
          <a:xfrm flipV="1">
            <a:off x="3500430" y="3643314"/>
            <a:ext cx="1460460" cy="1143008"/>
          </a:xfrm>
          <a:prstGeom prst="line">
            <a:avLst/>
          </a:prstGeom>
          <a:noFill/>
          <a:ln w="38100">
            <a:solidFill>
              <a:srgbClr val="FF0000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9" name="Rectangle 134"/>
          <p:cNvSpPr>
            <a:spLocks noChangeArrowheads="1"/>
          </p:cNvSpPr>
          <p:nvPr/>
        </p:nvSpPr>
        <p:spPr bwMode="auto">
          <a:xfrm>
            <a:off x="2928926" y="4572008"/>
            <a:ext cx="478436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b="0" i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en-US" b="0" i="1" dirty="0" smtClean="0"/>
              <a:t>ˊ</a:t>
            </a:r>
            <a:endParaRPr lang="en-US" b="0" i="1" dirty="0"/>
          </a:p>
        </p:txBody>
      </p:sp>
      <p:grpSp>
        <p:nvGrpSpPr>
          <p:cNvPr id="150" name="Group 144"/>
          <p:cNvGrpSpPr/>
          <p:nvPr/>
        </p:nvGrpSpPr>
        <p:grpSpPr bwMode="auto">
          <a:xfrm>
            <a:off x="3857620" y="3357562"/>
            <a:ext cx="2143140" cy="2792408"/>
            <a:chOff x="0" y="0"/>
            <a:chExt cx="4258" cy="5410"/>
          </a:xfrm>
        </p:grpSpPr>
        <p:sp>
          <p:nvSpPr>
            <p:cNvPr id="151" name="AutoShape 145"/>
            <p:cNvSpPr>
              <a:spLocks noChangeArrowheads="1"/>
            </p:cNvSpPr>
            <p:nvPr/>
          </p:nvSpPr>
          <p:spPr bwMode="auto">
            <a:xfrm>
              <a:off x="2216" y="0"/>
              <a:ext cx="2043" cy="2723"/>
            </a:xfrm>
            <a:prstGeom prst="rtTriangle">
              <a:avLst/>
            </a:prstGeom>
            <a:noFill/>
            <a:ln w="444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52" name="Rectangle 146"/>
            <p:cNvSpPr>
              <a:spLocks noChangeArrowheads="1"/>
            </p:cNvSpPr>
            <p:nvPr/>
          </p:nvSpPr>
          <p:spPr bwMode="auto">
            <a:xfrm>
              <a:off x="0" y="1348"/>
              <a:ext cx="4248" cy="4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53" name="矩形 152"/>
          <p:cNvSpPr/>
          <p:nvPr/>
        </p:nvSpPr>
        <p:spPr>
          <a:xfrm>
            <a:off x="4786314" y="485776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CN" altLang="en-US" dirty="0"/>
          </a:p>
        </p:txBody>
      </p:sp>
      <p:sp>
        <p:nvSpPr>
          <p:cNvPr id="154" name="矩形 153"/>
          <p:cNvSpPr/>
          <p:nvPr/>
        </p:nvSpPr>
        <p:spPr>
          <a:xfrm>
            <a:off x="6072198" y="457200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4857752" y="285749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5" y="1041843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旋转有两个方向</a:t>
            </a:r>
            <a:r>
              <a:rPr lang="en-US" altLang="zh-CN" sz="3200" dirty="0">
                <a:solidFill>
                  <a:srgbClr val="000000"/>
                </a:solidFill>
              </a:rPr>
              <a:t>:</a:t>
            </a:r>
            <a:r>
              <a:rPr lang="zh-CN" altLang="en-US" sz="3200" dirty="0">
                <a:solidFill>
                  <a:srgbClr val="000000"/>
                </a:solidFill>
              </a:rPr>
              <a:t>逆时针旋转和顺时针旋转 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69223" y="1844822"/>
            <a:ext cx="883031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钟摆、荡秋千这样没有转满一周的也是旋转。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75883" y="2564904"/>
            <a:ext cx="8823653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</a:rPr>
              <a:t>旋转有三个要素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旋转中心、旋转方向和旋转</a:t>
            </a:r>
            <a:r>
              <a:rPr lang="zh-CN" altLang="en-US" sz="3200" dirty="0" smtClean="0">
                <a:solidFill>
                  <a:srgbClr val="000000"/>
                </a:solidFill>
              </a:rPr>
              <a:t>角度。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06182" y="4066179"/>
            <a:ext cx="883031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dirty="0">
                <a:solidFill>
                  <a:srgbClr val="000000"/>
                </a:solidFill>
              </a:rPr>
              <a:t>旋转是指物体绕着某一点或轴运动的现象。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206182" y="4714251"/>
            <a:ext cx="8830314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 dirty="0">
                <a:solidFill>
                  <a:srgbClr val="000000"/>
                </a:solidFill>
              </a:rPr>
              <a:t>图形旋转后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其形状、大小没有发生变化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只是位置改变</a:t>
            </a:r>
            <a:r>
              <a:rPr lang="zh-CN" altLang="en-US" sz="3200" dirty="0" smtClean="0">
                <a:solidFill>
                  <a:srgbClr val="000000"/>
                </a:solidFill>
              </a:rPr>
              <a:t>了。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 descr="u5jx01_201_2345看图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5616624" cy="486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971600" y="677888"/>
            <a:ext cx="2999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这是什么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现象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232639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旋转现象。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-11432" y="908720"/>
            <a:ext cx="6070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85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页练习二十一第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96" y="4466612"/>
            <a:ext cx="45605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钟摆绕点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）时针旋转不超过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91187" y="45121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顺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4860032" y="4437112"/>
            <a:ext cx="45605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钟摆绕点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）时针旋转不超过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15723" y="44826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逆</a:t>
            </a:r>
            <a:endParaRPr lang="zh-CN" altLang="en-U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519" y="1493495"/>
            <a:ext cx="2192544" cy="285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93495"/>
            <a:ext cx="2308094" cy="286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16774" y="1412776"/>
            <a:ext cx="466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537" y="1749526"/>
            <a:ext cx="3170903" cy="3340510"/>
          </a:xfrm>
          <a:prstGeom prst="rect">
            <a:avLst/>
          </a:prstGeom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785786" y="571480"/>
            <a:ext cx="59683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86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页练习二十一第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9719" y="1268760"/>
            <a:ext cx="57142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）把图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绕点</a:t>
            </a:r>
            <a:r>
              <a:rPr lang="en-US" altLang="zh-CN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逆时针旋转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90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º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得到图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9719" y="2106142"/>
            <a:ext cx="57142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）把图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绕点</a:t>
            </a:r>
            <a:r>
              <a:rPr lang="en-US" altLang="zh-CN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顺时针旋转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90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º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得到图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29719" y="2898230"/>
            <a:ext cx="57142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）把图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绕点</a:t>
            </a:r>
            <a:r>
              <a:rPr lang="en-US" altLang="zh-CN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逆时针旋转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90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º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得到图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29719" y="3708321"/>
            <a:ext cx="57961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）把图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、图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、图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、图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都涂上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红色，这个图形像什么？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4369" y="4662428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/>
              <a:t>这个图形像</a:t>
            </a:r>
            <a:r>
              <a:rPr lang="zh-CN" altLang="zh-CN" sz="2800" dirty="0" smtClean="0"/>
              <a:t>风车</a:t>
            </a:r>
            <a:r>
              <a:rPr lang="zh-CN" altLang="en-US" sz="2800" dirty="0"/>
              <a:t>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23528" y="1268760"/>
            <a:ext cx="27252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按要求画图。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5046" y="5172913"/>
            <a:ext cx="31004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这是主题图中荷兰风车的形状哦！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圆角矩形 2"/>
          <p:cNvSpPr/>
          <p:nvPr/>
        </p:nvSpPr>
        <p:spPr>
          <a:xfrm rot="16200000" flipH="1">
            <a:off x="1293001" y="4043537"/>
            <a:ext cx="969996" cy="3196973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0071" y="1979131"/>
            <a:ext cx="354522" cy="72008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rw94.jpg" descr="id:2147510098;FounderCES"/>
          <p:cNvPicPr/>
          <p:nvPr/>
        </p:nvPicPr>
        <p:blipFill rotWithShape="1">
          <a:blip r:embed="rId4"/>
          <a:srcRect l="42828" t="48108" r="38951" b="11169"/>
          <a:stretch>
            <a:fillRect/>
          </a:stretch>
        </p:blipFill>
        <p:spPr>
          <a:xfrm>
            <a:off x="1685046" y="3356992"/>
            <a:ext cx="576064" cy="1362634"/>
          </a:xfrm>
          <a:prstGeom prst="rect">
            <a:avLst/>
          </a:prstGeom>
        </p:spPr>
      </p:pic>
      <p:pic>
        <p:nvPicPr>
          <p:cNvPr id="27" name="rw94.jpg" descr="id:2147510098;FounderCES"/>
          <p:cNvPicPr/>
          <p:nvPr/>
        </p:nvPicPr>
        <p:blipFill rotWithShape="1">
          <a:blip r:embed="rId4"/>
          <a:srcRect l="1" t="43389" r="56860" b="39395"/>
          <a:stretch>
            <a:fillRect/>
          </a:stretch>
        </p:blipFill>
        <p:spPr>
          <a:xfrm>
            <a:off x="327866" y="3194524"/>
            <a:ext cx="1363814" cy="57606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 rot="5400000">
            <a:off x="586046" y="3122516"/>
            <a:ext cx="354522" cy="72008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32759" y="3878228"/>
            <a:ext cx="354522" cy="7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rw94.jpg" descr="id:2147510098;FounderCES"/>
          <p:cNvPicPr/>
          <p:nvPr/>
        </p:nvPicPr>
        <p:blipFill rotWithShape="1">
          <a:blip r:embed="rId4"/>
          <a:srcRect l="45371" t="34619" b="50317"/>
          <a:stretch>
            <a:fillRect/>
          </a:stretch>
        </p:blipFill>
        <p:spPr>
          <a:xfrm>
            <a:off x="1763687" y="2915677"/>
            <a:ext cx="1727051" cy="5040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 rot="5400000">
            <a:off x="2511498" y="2764489"/>
            <a:ext cx="354522" cy="72008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3524" y="3234668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O </a:t>
            </a:r>
            <a:endParaRPr lang="zh-CN" alt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3" grpId="0" bldLvl="0" animBg="1"/>
      <p:bldP spid="4" grpId="0" animBg="1"/>
      <p:bldP spid="22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5496" y="710031"/>
            <a:ext cx="748883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3399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FF3399"/>
                </a:solidFill>
                <a:latin typeface="宋体" panose="02010600030101010101" pitchFamily="2" charset="-122"/>
              </a:rPr>
              <a:t>重点题</a:t>
            </a:r>
            <a:r>
              <a:rPr lang="en-US" altLang="zh-CN" sz="3200" dirty="0">
                <a:solidFill>
                  <a:srgbClr val="FF3399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填一填。</a:t>
            </a: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-178705" y="1750021"/>
            <a:ext cx="1366837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</a:p>
        </p:txBody>
      </p:sp>
      <p:pic>
        <p:nvPicPr>
          <p:cNvPr id="40" name="Picture 5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31" t="7345" r="-1" b="2184"/>
          <a:stretch>
            <a:fillRect/>
          </a:stretch>
        </p:blipFill>
        <p:spPr bwMode="auto">
          <a:xfrm>
            <a:off x="2987824" y="3429000"/>
            <a:ext cx="230425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1164090" y="1756991"/>
            <a:ext cx="7651298" cy="1448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放（    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千克重的物品可以使指针按顺时针方向旋转</a:t>
            </a:r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90°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42" name="Text Box 7"/>
          <p:cNvSpPr txBox="1">
            <a:spLocks noChangeArrowheads="1"/>
          </p:cNvSpPr>
          <p:nvPr/>
        </p:nvSpPr>
        <p:spPr bwMode="auto">
          <a:xfrm>
            <a:off x="2632243" y="1716704"/>
            <a:ext cx="1152525" cy="77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935831" y="1628905"/>
            <a:ext cx="136683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322263" y="3143248"/>
            <a:ext cx="8821737" cy="840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①图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绕点</a:t>
            </a:r>
            <a:r>
              <a:rPr lang="en-US" altLang="zh-CN" sz="32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en-US" altLang="zh-CN" sz="32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逆时针方向旋转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90°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到达图（  ）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的位置。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8316218" y="2852936"/>
            <a:ext cx="576262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252413" y="4365625"/>
            <a:ext cx="8856662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②图2绕点</a:t>
            </a:r>
            <a:r>
              <a:rPr lang="zh-CN" altLang="en-US" sz="32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顺时针方向旋转（         ）到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达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图4的位置。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6731520" y="4149080"/>
            <a:ext cx="1512888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C00000"/>
                </a:solidFill>
              </a:rPr>
              <a:t>180°</a:t>
            </a: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250825" y="5537200"/>
            <a:ext cx="9074150" cy="840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③图3绕点</a:t>
            </a:r>
            <a:r>
              <a:rPr lang="zh-CN" altLang="en-US" sz="32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r>
              <a:rPr lang="zh-CN" altLang="en-US" sz="32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方向旋转90°到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达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图4的位置。</a:t>
            </a: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3640946" y="5370679"/>
            <a:ext cx="180022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00000"/>
                </a:solidFill>
              </a:rPr>
              <a:t>逆时针</a:t>
            </a: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35496" y="620688"/>
            <a:ext cx="748883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3200" dirty="0" smtClean="0">
                <a:solidFill>
                  <a:srgbClr val="FF3399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FF3399"/>
                </a:solidFill>
                <a:latin typeface="宋体" panose="02010600030101010101" pitchFamily="2" charset="-122"/>
              </a:rPr>
              <a:t>重点题</a:t>
            </a:r>
            <a:r>
              <a:rPr lang="en-US" altLang="zh-CN" sz="3200" dirty="0">
                <a:solidFill>
                  <a:srgbClr val="FF3399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填一填。</a:t>
            </a:r>
          </a:p>
        </p:txBody>
      </p:sp>
      <p:pic>
        <p:nvPicPr>
          <p:cNvPr id="47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949" y="1003509"/>
            <a:ext cx="1800820" cy="1944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 autoUpdateAnimBg="0"/>
      <p:bldP spid="4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grpSp>
        <p:nvGrpSpPr>
          <p:cNvPr id="20" name="Group 3"/>
          <p:cNvGrpSpPr/>
          <p:nvPr/>
        </p:nvGrpSpPr>
        <p:grpSpPr bwMode="auto">
          <a:xfrm>
            <a:off x="360177" y="648483"/>
            <a:ext cx="7992888" cy="1719264"/>
            <a:chOff x="0" y="134"/>
            <a:chExt cx="4355" cy="1083"/>
          </a:xfrm>
        </p:grpSpPr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>
              <a:off x="0" y="227"/>
              <a:ext cx="4355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2.</a:t>
              </a:r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（难点题）将图形        </a:t>
              </a:r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绕</a:t>
              </a:r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点</a:t>
              </a:r>
              <a:r>
                <a:rPr lang="en-US" altLang="zh-CN" sz="3200" b="0" i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</a:t>
              </a:r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按顺时针方向旋转</a:t>
              </a:r>
              <a:r>
                <a:rPr lang="en-US" altLang="zh-CN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90°</a:t>
              </a:r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后的图形是（    </a:t>
              </a:r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 </a:t>
              </a:r>
              <a:r>
                <a:rPr lang="zh-CN" altLang="en-US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）。</a:t>
              </a:r>
            </a:p>
          </p:txBody>
        </p:sp>
        <p:pic>
          <p:nvPicPr>
            <p:cNvPr id="23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6" y="134"/>
              <a:ext cx="738" cy="5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6085359" y="1606221"/>
            <a:ext cx="115093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pic>
        <p:nvPicPr>
          <p:cNvPr id="13" name="图片 1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2714620"/>
            <a:ext cx="3586183" cy="276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52412" y="1034028"/>
            <a:ext cx="7488238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（变式题）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按照图中的变化规律画出第四个图形。</a:t>
            </a: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24944"/>
            <a:ext cx="7744761" cy="1706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166618"/>
            <a:ext cx="1372976" cy="1223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图片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8438" y="0"/>
            <a:ext cx="1325562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08743" y="793371"/>
            <a:ext cx="770572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</a:t>
            </a:r>
            <a:r>
              <a:rPr lang="zh-CN" altLang="en-US" sz="3200" dirty="0">
                <a:solidFill>
                  <a:srgbClr val="FF3399"/>
                </a:solidFill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画一画。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08743" y="1416109"/>
            <a:ext cx="8783737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）把平行四边形绕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点顺时针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旋转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90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°,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画出旋转后的图形。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484" y="2873722"/>
            <a:ext cx="6119812" cy="300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 flipV="1">
            <a:off x="2195984" y="4818409"/>
            <a:ext cx="865187" cy="431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V="1">
            <a:off x="3132609" y="5250209"/>
            <a:ext cx="865187" cy="431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3061171" y="4818409"/>
            <a:ext cx="935038" cy="431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2195984" y="5250209"/>
            <a:ext cx="935037" cy="431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59" grpId="0" animBg="1"/>
      <p:bldP spid="23560" grpId="0" animBg="1"/>
      <p:bldP spid="2356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06635" y="765175"/>
            <a:ext cx="7705725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画一画。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56704" y="1484784"/>
            <a:ext cx="8716545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）把三角形绕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点逆时针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旋转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90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，画出旋转后的图形。</a:t>
            </a: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489" y="2863850"/>
            <a:ext cx="6119812" cy="300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Line 6"/>
          <p:cNvSpPr>
            <a:spLocks noChangeShapeType="1"/>
          </p:cNvSpPr>
          <p:nvPr/>
        </p:nvSpPr>
        <p:spPr bwMode="auto">
          <a:xfrm flipH="1">
            <a:off x="3707904" y="5275225"/>
            <a:ext cx="129698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1" name="Line 7"/>
          <p:cNvSpPr>
            <a:spLocks noChangeShapeType="1"/>
          </p:cNvSpPr>
          <p:nvPr/>
        </p:nvSpPr>
        <p:spPr bwMode="auto">
          <a:xfrm flipV="1">
            <a:off x="3707904" y="3951250"/>
            <a:ext cx="431800" cy="1295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2" name="Line 8"/>
          <p:cNvSpPr>
            <a:spLocks noChangeShapeType="1"/>
          </p:cNvSpPr>
          <p:nvPr/>
        </p:nvSpPr>
        <p:spPr bwMode="auto">
          <a:xfrm>
            <a:off x="4139704" y="3951250"/>
            <a:ext cx="865187" cy="1295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-1" y="623127"/>
            <a:ext cx="8143901" cy="194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（探究题）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如下图所示，将三角形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ABC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绕点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按逆时针方向旋转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30°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，得到三角形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AB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′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′,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若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AC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′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垂直于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BC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则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∠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′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的度数是多少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764933"/>
            <a:ext cx="379797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3406630" y="5084012"/>
            <a:ext cx="4643089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所以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∠</a:t>
            </a:r>
            <a:r>
              <a: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C′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=60° 。</a:t>
            </a:r>
          </a:p>
        </p:txBody>
      </p:sp>
      <p:sp>
        <p:nvSpPr>
          <p:cNvPr id="3" name="矩形 2"/>
          <p:cNvSpPr/>
          <p:nvPr/>
        </p:nvSpPr>
        <p:spPr>
          <a:xfrm>
            <a:off x="3406630" y="25050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因为</a:t>
            </a:r>
            <a:r>
              <a: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AC′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垂直于</a:t>
            </a:r>
            <a:r>
              <a: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BC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 ， 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∠</a:t>
            </a:r>
            <a:r>
              <a: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CAC′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= 30°，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3327863" y="3558762"/>
            <a:ext cx="58161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所以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∠</a:t>
            </a:r>
            <a:r>
              <a: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90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°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－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30°=60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°。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3406630" y="4358454"/>
            <a:ext cx="55627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因为∠</a:t>
            </a:r>
            <a:r>
              <a: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C′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与∠</a:t>
            </a:r>
            <a:r>
              <a: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是对应角，</a:t>
            </a:r>
            <a:endParaRPr lang="zh-CN" altLang="en-US" sz="36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9"/>
          <p:cNvSpPr txBox="1">
            <a:spLocks noChangeArrowheads="1"/>
          </p:cNvSpPr>
          <p:nvPr/>
        </p:nvSpPr>
        <p:spPr bwMode="auto">
          <a:xfrm>
            <a:off x="1411808" y="4793779"/>
            <a:ext cx="22240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FF3300"/>
                </a:solidFill>
                <a:ea typeface="楷体_GB2312" pitchFamily="49" charset="-122"/>
              </a:rPr>
              <a:t>顺时针旋转</a:t>
            </a:r>
          </a:p>
        </p:txBody>
      </p:sp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5580112" y="4747741"/>
            <a:ext cx="2224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ea typeface="楷体_GB2312" pitchFamily="49" charset="-122"/>
              </a:rPr>
              <a:t>逆时针旋转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124744"/>
            <a:ext cx="3050282" cy="30502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124744"/>
            <a:ext cx="2905555" cy="305028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2051720" y="836711"/>
            <a:ext cx="4464496" cy="4321077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1" name="Oval 3"/>
          <p:cNvSpPr>
            <a:spLocks noChangeArrowheads="1"/>
          </p:cNvSpPr>
          <p:nvPr/>
        </p:nvSpPr>
        <p:spPr bwMode="auto">
          <a:xfrm>
            <a:off x="2700338" y="1341438"/>
            <a:ext cx="3311525" cy="3311525"/>
          </a:xfrm>
          <a:prstGeom prst="ellipse">
            <a:avLst/>
          </a:prstGeom>
          <a:solidFill>
            <a:srgbClr val="CCECFF"/>
          </a:solidFill>
          <a:ln w="38100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2292" name="Group 4"/>
          <p:cNvGrpSpPr/>
          <p:nvPr/>
        </p:nvGrpSpPr>
        <p:grpSpPr bwMode="auto">
          <a:xfrm>
            <a:off x="4211638" y="1484313"/>
            <a:ext cx="360362" cy="2852737"/>
            <a:chOff x="0" y="0"/>
            <a:chExt cx="227" cy="1797"/>
          </a:xfrm>
        </p:grpSpPr>
        <p:sp>
          <p:nvSpPr>
            <p:cNvPr id="12293" name="Line 5"/>
            <p:cNvSpPr>
              <a:spLocks noChangeShapeType="1"/>
            </p:cNvSpPr>
            <p:nvPr/>
          </p:nvSpPr>
          <p:spPr bwMode="auto">
            <a:xfrm rot="16200000" flipV="1">
              <a:off x="-361" y="454"/>
              <a:ext cx="907" cy="0"/>
            </a:xfrm>
            <a:prstGeom prst="line">
              <a:avLst/>
            </a:prstGeom>
            <a:noFill/>
            <a:ln w="63500">
              <a:solidFill>
                <a:srgbClr val="FFCCCC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2294" name="Rectangle 6"/>
            <p:cNvSpPr>
              <a:spLocks noChangeArrowheads="1"/>
            </p:cNvSpPr>
            <p:nvPr/>
          </p:nvSpPr>
          <p:spPr bwMode="auto">
            <a:xfrm>
              <a:off x="0" y="890"/>
              <a:ext cx="227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4284663" y="1341438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5940425" y="2925763"/>
            <a:ext cx="71438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2700338" y="2925763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4284663" y="4583113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299" name="Oval 11"/>
          <p:cNvSpPr>
            <a:spLocks noChangeArrowheads="1"/>
          </p:cNvSpPr>
          <p:nvPr/>
        </p:nvSpPr>
        <p:spPr bwMode="auto">
          <a:xfrm>
            <a:off x="5148263" y="43656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0" name="Oval 12"/>
          <p:cNvSpPr>
            <a:spLocks noChangeArrowheads="1"/>
          </p:cNvSpPr>
          <p:nvPr/>
        </p:nvSpPr>
        <p:spPr bwMode="auto">
          <a:xfrm>
            <a:off x="5724525" y="3790950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1" name="Oval 13"/>
          <p:cNvSpPr>
            <a:spLocks noChangeArrowheads="1"/>
          </p:cNvSpPr>
          <p:nvPr/>
        </p:nvSpPr>
        <p:spPr bwMode="auto">
          <a:xfrm>
            <a:off x="2916238" y="2133600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2" name="Oval 14"/>
          <p:cNvSpPr>
            <a:spLocks noChangeArrowheads="1"/>
          </p:cNvSpPr>
          <p:nvPr/>
        </p:nvSpPr>
        <p:spPr bwMode="auto">
          <a:xfrm>
            <a:off x="3492500" y="1558925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3" name="Oval 15"/>
          <p:cNvSpPr>
            <a:spLocks noChangeArrowheads="1"/>
          </p:cNvSpPr>
          <p:nvPr/>
        </p:nvSpPr>
        <p:spPr bwMode="auto">
          <a:xfrm>
            <a:off x="5724525" y="2133600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4" name="Oval 16"/>
          <p:cNvSpPr>
            <a:spLocks noChangeArrowheads="1"/>
          </p:cNvSpPr>
          <p:nvPr/>
        </p:nvSpPr>
        <p:spPr bwMode="auto">
          <a:xfrm>
            <a:off x="5148263" y="15589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5" name="Oval 17"/>
          <p:cNvSpPr>
            <a:spLocks noChangeArrowheads="1"/>
          </p:cNvSpPr>
          <p:nvPr/>
        </p:nvSpPr>
        <p:spPr bwMode="auto">
          <a:xfrm>
            <a:off x="3492500" y="4367213"/>
            <a:ext cx="71438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6" name="Oval 18"/>
          <p:cNvSpPr>
            <a:spLocks noChangeArrowheads="1"/>
          </p:cNvSpPr>
          <p:nvPr/>
        </p:nvSpPr>
        <p:spPr bwMode="auto">
          <a:xfrm>
            <a:off x="2916238" y="37179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539750" y="5451475"/>
            <a:ext cx="860425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en-US" altLang="zh-CN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zh-CN" altLang="en-US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指针绕点</a:t>
            </a:r>
            <a:r>
              <a:rPr lang="en-US" altLang="zh-CN" sz="2800" b="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 </a:t>
            </a:r>
            <a:r>
              <a:rPr lang="zh-CN" altLang="en-US" sz="28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顺时针方向旋转了</a:t>
            </a:r>
            <a:r>
              <a:rPr lang="en-US" altLang="zh-CN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°</a:t>
            </a:r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4032250" y="756165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</a:p>
        </p:txBody>
      </p:sp>
      <p:sp>
        <p:nvSpPr>
          <p:cNvPr id="12309" name="Rectangle 21"/>
          <p:cNvSpPr>
            <a:spLocks noChangeArrowheads="1"/>
          </p:cNvSpPr>
          <p:nvPr/>
        </p:nvSpPr>
        <p:spPr bwMode="auto">
          <a:xfrm>
            <a:off x="5076825" y="10144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5770563" y="1698625"/>
            <a:ext cx="3857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2311" name="Rectangle 23"/>
          <p:cNvSpPr>
            <a:spLocks noChangeArrowheads="1"/>
          </p:cNvSpPr>
          <p:nvPr/>
        </p:nvSpPr>
        <p:spPr bwMode="auto">
          <a:xfrm>
            <a:off x="6011863" y="2633663"/>
            <a:ext cx="3857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12312" name="Rectangle 24"/>
          <p:cNvSpPr>
            <a:spLocks noChangeArrowheads="1"/>
          </p:cNvSpPr>
          <p:nvPr/>
        </p:nvSpPr>
        <p:spPr bwMode="auto">
          <a:xfrm>
            <a:off x="5724525" y="36433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12313" name="Rectangle 25"/>
          <p:cNvSpPr>
            <a:spLocks noChangeArrowheads="1"/>
          </p:cNvSpPr>
          <p:nvPr/>
        </p:nvSpPr>
        <p:spPr bwMode="auto">
          <a:xfrm>
            <a:off x="5076825" y="42910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12314" name="Rectangle 26"/>
          <p:cNvSpPr>
            <a:spLocks noChangeArrowheads="1"/>
          </p:cNvSpPr>
          <p:nvPr/>
        </p:nvSpPr>
        <p:spPr bwMode="auto">
          <a:xfrm>
            <a:off x="4114800" y="4578350"/>
            <a:ext cx="3857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12315" name="Rectangle 27"/>
          <p:cNvSpPr>
            <a:spLocks noChangeArrowheads="1"/>
          </p:cNvSpPr>
          <p:nvPr/>
        </p:nvSpPr>
        <p:spPr bwMode="auto">
          <a:xfrm>
            <a:off x="3249613" y="4294188"/>
            <a:ext cx="3857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</a:p>
        </p:txBody>
      </p:sp>
      <p:sp>
        <p:nvSpPr>
          <p:cNvPr id="12316" name="Rectangle 28"/>
          <p:cNvSpPr>
            <a:spLocks noChangeArrowheads="1"/>
          </p:cNvSpPr>
          <p:nvPr/>
        </p:nvSpPr>
        <p:spPr bwMode="auto">
          <a:xfrm>
            <a:off x="2555875" y="36433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</a:p>
        </p:txBody>
      </p:sp>
      <p:sp>
        <p:nvSpPr>
          <p:cNvPr id="12317" name="Rectangle 29"/>
          <p:cNvSpPr>
            <a:spLocks noChangeArrowheads="1"/>
          </p:cNvSpPr>
          <p:nvPr/>
        </p:nvSpPr>
        <p:spPr bwMode="auto">
          <a:xfrm>
            <a:off x="2267744" y="2636912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</a:p>
        </p:txBody>
      </p:sp>
      <p:sp>
        <p:nvSpPr>
          <p:cNvPr id="12318" name="Rectangle 30"/>
          <p:cNvSpPr>
            <a:spLocks noChangeArrowheads="1"/>
          </p:cNvSpPr>
          <p:nvPr/>
        </p:nvSpPr>
        <p:spPr bwMode="auto">
          <a:xfrm>
            <a:off x="2327787" y="1666052"/>
            <a:ext cx="936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</a:p>
        </p:txBody>
      </p:sp>
      <p:sp>
        <p:nvSpPr>
          <p:cNvPr id="12319" name="Rectangle 31"/>
          <p:cNvSpPr>
            <a:spLocks noChangeArrowheads="1"/>
          </p:cNvSpPr>
          <p:nvPr/>
        </p:nvSpPr>
        <p:spPr bwMode="auto">
          <a:xfrm>
            <a:off x="3076487" y="1007129"/>
            <a:ext cx="7921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</a:p>
        </p:txBody>
      </p:sp>
      <p:sp>
        <p:nvSpPr>
          <p:cNvPr id="12320" name="Rectangle 32"/>
          <p:cNvSpPr>
            <a:spLocks noChangeArrowheads="1"/>
          </p:cNvSpPr>
          <p:nvPr/>
        </p:nvSpPr>
        <p:spPr bwMode="auto">
          <a:xfrm>
            <a:off x="3878263" y="2854325"/>
            <a:ext cx="40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b="0" i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</a:p>
        </p:txBody>
      </p:sp>
      <p:grpSp>
        <p:nvGrpSpPr>
          <p:cNvPr id="12321" name="Group 33"/>
          <p:cNvGrpSpPr/>
          <p:nvPr/>
        </p:nvGrpSpPr>
        <p:grpSpPr bwMode="auto">
          <a:xfrm>
            <a:off x="4211638" y="1512888"/>
            <a:ext cx="360362" cy="2852737"/>
            <a:chOff x="0" y="0"/>
            <a:chExt cx="227" cy="1797"/>
          </a:xfrm>
        </p:grpSpPr>
        <p:sp>
          <p:nvSpPr>
            <p:cNvPr id="12322" name="Line 34"/>
            <p:cNvSpPr>
              <a:spLocks noChangeShapeType="1"/>
            </p:cNvSpPr>
            <p:nvPr/>
          </p:nvSpPr>
          <p:spPr bwMode="auto">
            <a:xfrm rot="16200000" flipV="1">
              <a:off x="-361" y="454"/>
              <a:ext cx="907" cy="0"/>
            </a:xfrm>
            <a:prstGeom prst="line">
              <a:avLst/>
            </a:prstGeom>
            <a:noFill/>
            <a:ln w="63500">
              <a:solidFill>
                <a:srgbClr val="FF66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2323" name="Rectangle 35"/>
            <p:cNvSpPr>
              <a:spLocks noChangeArrowheads="1"/>
            </p:cNvSpPr>
            <p:nvPr/>
          </p:nvSpPr>
          <p:spPr bwMode="auto">
            <a:xfrm>
              <a:off x="0" y="890"/>
              <a:ext cx="227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2324" name="Oval 36"/>
          <p:cNvSpPr>
            <a:spLocks noChangeArrowheads="1"/>
          </p:cNvSpPr>
          <p:nvPr/>
        </p:nvSpPr>
        <p:spPr bwMode="auto">
          <a:xfrm>
            <a:off x="4284663" y="2925763"/>
            <a:ext cx="142875" cy="142875"/>
          </a:xfrm>
          <a:prstGeom prst="ellipse">
            <a:avLst/>
          </a:prstGeom>
          <a:solidFill>
            <a:schemeClr val="bg1"/>
          </a:solidFill>
          <a:ln w="38100" cmpd="dbl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2326" name="AutoShape 38"/>
          <p:cNvSpPr>
            <a:spLocks noChangeArrowheads="1"/>
          </p:cNvSpPr>
          <p:nvPr/>
        </p:nvSpPr>
        <p:spPr bwMode="auto">
          <a:xfrm>
            <a:off x="323850" y="1125538"/>
            <a:ext cx="1223963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</a:rPr>
              <a:t>1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20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051720" y="836711"/>
            <a:ext cx="4464496" cy="4321077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auto">
          <a:xfrm>
            <a:off x="2700338" y="1341438"/>
            <a:ext cx="3311525" cy="3311525"/>
          </a:xfrm>
          <a:prstGeom prst="ellipse">
            <a:avLst/>
          </a:prstGeom>
          <a:solidFill>
            <a:srgbClr val="CCECFF"/>
          </a:solidFill>
          <a:ln w="38100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3316" name="Group 4"/>
          <p:cNvGrpSpPr/>
          <p:nvPr/>
        </p:nvGrpSpPr>
        <p:grpSpPr bwMode="auto">
          <a:xfrm rot="1864266">
            <a:off x="4140200" y="1655763"/>
            <a:ext cx="360363" cy="2852737"/>
            <a:chOff x="0" y="0"/>
            <a:chExt cx="227" cy="1797"/>
          </a:xfrm>
        </p:grpSpPr>
        <p:sp>
          <p:nvSpPr>
            <p:cNvPr id="13317" name="Line 5"/>
            <p:cNvSpPr>
              <a:spLocks noChangeShapeType="1"/>
            </p:cNvSpPr>
            <p:nvPr/>
          </p:nvSpPr>
          <p:spPr bwMode="auto">
            <a:xfrm rot="16200000" flipV="1">
              <a:off x="-361" y="454"/>
              <a:ext cx="907" cy="0"/>
            </a:xfrm>
            <a:prstGeom prst="line">
              <a:avLst/>
            </a:prstGeom>
            <a:noFill/>
            <a:ln w="63500">
              <a:solidFill>
                <a:srgbClr val="FFCCCC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3318" name="Rectangle 6"/>
            <p:cNvSpPr>
              <a:spLocks noChangeArrowheads="1"/>
            </p:cNvSpPr>
            <p:nvPr/>
          </p:nvSpPr>
          <p:spPr bwMode="auto">
            <a:xfrm>
              <a:off x="0" y="890"/>
              <a:ext cx="227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3319" name="Oval 7"/>
          <p:cNvSpPr>
            <a:spLocks noChangeArrowheads="1"/>
          </p:cNvSpPr>
          <p:nvPr/>
        </p:nvSpPr>
        <p:spPr bwMode="auto">
          <a:xfrm>
            <a:off x="4284663" y="1341438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auto">
          <a:xfrm>
            <a:off x="5940425" y="2925763"/>
            <a:ext cx="71438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1" name="Oval 9"/>
          <p:cNvSpPr>
            <a:spLocks noChangeArrowheads="1"/>
          </p:cNvSpPr>
          <p:nvPr/>
        </p:nvSpPr>
        <p:spPr bwMode="auto">
          <a:xfrm>
            <a:off x="2700338" y="2925763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2" name="Oval 10"/>
          <p:cNvSpPr>
            <a:spLocks noChangeArrowheads="1"/>
          </p:cNvSpPr>
          <p:nvPr/>
        </p:nvSpPr>
        <p:spPr bwMode="auto">
          <a:xfrm>
            <a:off x="4284663" y="4583113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3" name="Oval 11"/>
          <p:cNvSpPr>
            <a:spLocks noChangeArrowheads="1"/>
          </p:cNvSpPr>
          <p:nvPr/>
        </p:nvSpPr>
        <p:spPr bwMode="auto">
          <a:xfrm>
            <a:off x="5148263" y="43656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4" name="Oval 12"/>
          <p:cNvSpPr>
            <a:spLocks noChangeArrowheads="1"/>
          </p:cNvSpPr>
          <p:nvPr/>
        </p:nvSpPr>
        <p:spPr bwMode="auto">
          <a:xfrm>
            <a:off x="5724525" y="3790950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5" name="Oval 13"/>
          <p:cNvSpPr>
            <a:spLocks noChangeArrowheads="1"/>
          </p:cNvSpPr>
          <p:nvPr/>
        </p:nvSpPr>
        <p:spPr bwMode="auto">
          <a:xfrm>
            <a:off x="2916238" y="2133600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6" name="Oval 14"/>
          <p:cNvSpPr>
            <a:spLocks noChangeArrowheads="1"/>
          </p:cNvSpPr>
          <p:nvPr/>
        </p:nvSpPr>
        <p:spPr bwMode="auto">
          <a:xfrm>
            <a:off x="3492500" y="1558925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7" name="Oval 15"/>
          <p:cNvSpPr>
            <a:spLocks noChangeArrowheads="1"/>
          </p:cNvSpPr>
          <p:nvPr/>
        </p:nvSpPr>
        <p:spPr bwMode="auto">
          <a:xfrm>
            <a:off x="5724525" y="2133600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8" name="Oval 16"/>
          <p:cNvSpPr>
            <a:spLocks noChangeArrowheads="1"/>
          </p:cNvSpPr>
          <p:nvPr/>
        </p:nvSpPr>
        <p:spPr bwMode="auto">
          <a:xfrm>
            <a:off x="5148263" y="15589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29" name="Oval 17"/>
          <p:cNvSpPr>
            <a:spLocks noChangeArrowheads="1"/>
          </p:cNvSpPr>
          <p:nvPr/>
        </p:nvSpPr>
        <p:spPr bwMode="auto">
          <a:xfrm>
            <a:off x="3492500" y="4367213"/>
            <a:ext cx="71438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30" name="Oval 18"/>
          <p:cNvSpPr>
            <a:spLocks noChangeArrowheads="1"/>
          </p:cNvSpPr>
          <p:nvPr/>
        </p:nvSpPr>
        <p:spPr bwMode="auto">
          <a:xfrm>
            <a:off x="2916238" y="37179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357158" y="5429264"/>
            <a:ext cx="8963059" cy="525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b" anchorCtr="1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zh-CN" altLang="en-US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指针绕点</a:t>
            </a:r>
            <a:r>
              <a:rPr lang="en-US" altLang="zh-CN" sz="2800" b="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en-US" altLang="zh-CN" sz="2800" b="0" i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按顺时针方向旋转了</a:t>
            </a:r>
            <a:r>
              <a:rPr lang="en-US" altLang="zh-CN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en-US" altLang="zh-CN" sz="2800" baseline="30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°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3986306" y="752903"/>
            <a:ext cx="936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5076825" y="10144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3334" name="Rectangle 22"/>
          <p:cNvSpPr>
            <a:spLocks noChangeArrowheads="1"/>
          </p:cNvSpPr>
          <p:nvPr/>
        </p:nvSpPr>
        <p:spPr bwMode="auto">
          <a:xfrm>
            <a:off x="5770563" y="1698625"/>
            <a:ext cx="3857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6011863" y="2633663"/>
            <a:ext cx="3857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5724525" y="36433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13337" name="Rectangle 25"/>
          <p:cNvSpPr>
            <a:spLocks noChangeArrowheads="1"/>
          </p:cNvSpPr>
          <p:nvPr/>
        </p:nvSpPr>
        <p:spPr bwMode="auto">
          <a:xfrm>
            <a:off x="5076825" y="42910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13338" name="Rectangle 26"/>
          <p:cNvSpPr>
            <a:spLocks noChangeArrowheads="1"/>
          </p:cNvSpPr>
          <p:nvPr/>
        </p:nvSpPr>
        <p:spPr bwMode="auto">
          <a:xfrm>
            <a:off x="4114800" y="4578350"/>
            <a:ext cx="3857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13339" name="Rectangle 27"/>
          <p:cNvSpPr>
            <a:spLocks noChangeArrowheads="1"/>
          </p:cNvSpPr>
          <p:nvPr/>
        </p:nvSpPr>
        <p:spPr bwMode="auto">
          <a:xfrm>
            <a:off x="3249613" y="4294188"/>
            <a:ext cx="3857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</a:p>
        </p:txBody>
      </p:sp>
      <p:sp>
        <p:nvSpPr>
          <p:cNvPr id="13340" name="Rectangle 28"/>
          <p:cNvSpPr>
            <a:spLocks noChangeArrowheads="1"/>
          </p:cNvSpPr>
          <p:nvPr/>
        </p:nvSpPr>
        <p:spPr bwMode="auto">
          <a:xfrm>
            <a:off x="2555875" y="36433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</a:p>
        </p:txBody>
      </p:sp>
      <p:sp>
        <p:nvSpPr>
          <p:cNvPr id="13341" name="Rectangle 29"/>
          <p:cNvSpPr>
            <a:spLocks noChangeArrowheads="1"/>
          </p:cNvSpPr>
          <p:nvPr/>
        </p:nvSpPr>
        <p:spPr bwMode="auto">
          <a:xfrm>
            <a:off x="2314575" y="2706688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2332037" y="1691859"/>
            <a:ext cx="8794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2988469" y="985576"/>
            <a:ext cx="10080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</a:p>
        </p:txBody>
      </p:sp>
      <p:sp>
        <p:nvSpPr>
          <p:cNvPr id="13344" name="Rectangle 32"/>
          <p:cNvSpPr>
            <a:spLocks noChangeArrowheads="1"/>
          </p:cNvSpPr>
          <p:nvPr/>
        </p:nvSpPr>
        <p:spPr bwMode="auto">
          <a:xfrm>
            <a:off x="3878263" y="2854325"/>
            <a:ext cx="40640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b="0" i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</a:p>
        </p:txBody>
      </p:sp>
      <p:grpSp>
        <p:nvGrpSpPr>
          <p:cNvPr id="13345" name="Group 33"/>
          <p:cNvGrpSpPr/>
          <p:nvPr/>
        </p:nvGrpSpPr>
        <p:grpSpPr bwMode="auto">
          <a:xfrm rot="1850630">
            <a:off x="4140200" y="1655763"/>
            <a:ext cx="360363" cy="2852737"/>
            <a:chOff x="0" y="0"/>
            <a:chExt cx="227" cy="1797"/>
          </a:xfrm>
        </p:grpSpPr>
        <p:sp>
          <p:nvSpPr>
            <p:cNvPr id="13346" name="Line 34"/>
            <p:cNvSpPr>
              <a:spLocks noChangeShapeType="1"/>
            </p:cNvSpPr>
            <p:nvPr/>
          </p:nvSpPr>
          <p:spPr bwMode="auto">
            <a:xfrm rot="16200000" flipV="1">
              <a:off x="-361" y="454"/>
              <a:ext cx="907" cy="0"/>
            </a:xfrm>
            <a:prstGeom prst="line">
              <a:avLst/>
            </a:prstGeom>
            <a:noFill/>
            <a:ln w="63500">
              <a:solidFill>
                <a:srgbClr val="FF66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3347" name="Rectangle 35"/>
            <p:cNvSpPr>
              <a:spLocks noChangeArrowheads="1"/>
            </p:cNvSpPr>
            <p:nvPr/>
          </p:nvSpPr>
          <p:spPr bwMode="auto">
            <a:xfrm>
              <a:off x="0" y="890"/>
              <a:ext cx="227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3348" name="Oval 36"/>
          <p:cNvSpPr>
            <a:spLocks noChangeArrowheads="1"/>
          </p:cNvSpPr>
          <p:nvPr/>
        </p:nvSpPr>
        <p:spPr bwMode="auto">
          <a:xfrm>
            <a:off x="4284663" y="2925763"/>
            <a:ext cx="142875" cy="142875"/>
          </a:xfrm>
          <a:prstGeom prst="ellipse">
            <a:avLst/>
          </a:prstGeom>
          <a:solidFill>
            <a:schemeClr val="bg1"/>
          </a:solidFill>
          <a:ln w="38100" cmpd="dbl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2285984" y="5357826"/>
            <a:ext cx="36450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800" b="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" name="弧形 1"/>
          <p:cNvSpPr/>
          <p:nvPr/>
        </p:nvSpPr>
        <p:spPr>
          <a:xfrm rot="256110">
            <a:off x="4355871" y="2721589"/>
            <a:ext cx="360146" cy="529206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37"/>
          <p:cNvSpPr>
            <a:spLocks noChangeArrowheads="1"/>
          </p:cNvSpPr>
          <p:nvPr/>
        </p:nvSpPr>
        <p:spPr bwMode="auto">
          <a:xfrm>
            <a:off x="4683821" y="2380116"/>
            <a:ext cx="100890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b="0" dirty="0" smtClean="0">
                <a:solidFill>
                  <a:srgbClr val="FF0000"/>
                </a:solidFill>
              </a:rPr>
              <a:t>60°</a:t>
            </a:r>
            <a:endParaRPr lang="en-US" altLang="zh-CN" sz="3200" b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0" dur="20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1" grpId="0" autoUpdateAnimBg="0"/>
      <p:bldP spid="13349" grpId="0" autoUpdateAnimBg="0"/>
      <p:bldP spid="2" grpId="0" animBg="1"/>
      <p:bldP spid="3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2051720" y="836711"/>
            <a:ext cx="4464496" cy="4321077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2700338" y="1341438"/>
            <a:ext cx="3311525" cy="3311525"/>
          </a:xfrm>
          <a:prstGeom prst="ellipse">
            <a:avLst/>
          </a:prstGeom>
          <a:solidFill>
            <a:srgbClr val="CCECFF"/>
          </a:solidFill>
          <a:ln w="38100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4340" name="Group 4"/>
          <p:cNvGrpSpPr/>
          <p:nvPr/>
        </p:nvGrpSpPr>
        <p:grpSpPr bwMode="auto">
          <a:xfrm rot="5400000">
            <a:off x="4162426" y="1584325"/>
            <a:ext cx="360362" cy="2852737"/>
            <a:chOff x="0" y="0"/>
            <a:chExt cx="227" cy="1797"/>
          </a:xfrm>
        </p:grpSpPr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 rot="16200000" flipV="1">
              <a:off x="-361" y="454"/>
              <a:ext cx="907" cy="0"/>
            </a:xfrm>
            <a:prstGeom prst="line">
              <a:avLst/>
            </a:prstGeom>
            <a:noFill/>
            <a:ln w="63500">
              <a:solidFill>
                <a:srgbClr val="FFCCCC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4342" name="Rectangle 6"/>
            <p:cNvSpPr>
              <a:spLocks noChangeArrowheads="1"/>
            </p:cNvSpPr>
            <p:nvPr/>
          </p:nvSpPr>
          <p:spPr bwMode="auto">
            <a:xfrm>
              <a:off x="0" y="890"/>
              <a:ext cx="227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4343" name="Oval 7"/>
          <p:cNvSpPr>
            <a:spLocks noChangeArrowheads="1"/>
          </p:cNvSpPr>
          <p:nvPr/>
        </p:nvSpPr>
        <p:spPr bwMode="auto">
          <a:xfrm>
            <a:off x="4284663" y="1341438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5940425" y="2925763"/>
            <a:ext cx="71438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45" name="Oval 9"/>
          <p:cNvSpPr>
            <a:spLocks noChangeArrowheads="1"/>
          </p:cNvSpPr>
          <p:nvPr/>
        </p:nvSpPr>
        <p:spPr bwMode="auto">
          <a:xfrm>
            <a:off x="2700338" y="2925763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>
            <a:off x="4284663" y="4583113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47" name="Oval 11"/>
          <p:cNvSpPr>
            <a:spLocks noChangeArrowheads="1"/>
          </p:cNvSpPr>
          <p:nvPr/>
        </p:nvSpPr>
        <p:spPr bwMode="auto">
          <a:xfrm>
            <a:off x="5148263" y="43656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48" name="Oval 12"/>
          <p:cNvSpPr>
            <a:spLocks noChangeArrowheads="1"/>
          </p:cNvSpPr>
          <p:nvPr/>
        </p:nvSpPr>
        <p:spPr bwMode="auto">
          <a:xfrm>
            <a:off x="5724525" y="3790950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49" name="Oval 13"/>
          <p:cNvSpPr>
            <a:spLocks noChangeArrowheads="1"/>
          </p:cNvSpPr>
          <p:nvPr/>
        </p:nvSpPr>
        <p:spPr bwMode="auto">
          <a:xfrm>
            <a:off x="2916238" y="2133600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3492500" y="1558925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5724525" y="2133600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52" name="Oval 16"/>
          <p:cNvSpPr>
            <a:spLocks noChangeArrowheads="1"/>
          </p:cNvSpPr>
          <p:nvPr/>
        </p:nvSpPr>
        <p:spPr bwMode="auto">
          <a:xfrm>
            <a:off x="5148263" y="15589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53" name="Oval 17"/>
          <p:cNvSpPr>
            <a:spLocks noChangeArrowheads="1"/>
          </p:cNvSpPr>
          <p:nvPr/>
        </p:nvSpPr>
        <p:spPr bwMode="auto">
          <a:xfrm>
            <a:off x="3492500" y="4367213"/>
            <a:ext cx="71438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54" name="Oval 18"/>
          <p:cNvSpPr>
            <a:spLocks noChangeArrowheads="1"/>
          </p:cNvSpPr>
          <p:nvPr/>
        </p:nvSpPr>
        <p:spPr bwMode="auto">
          <a:xfrm>
            <a:off x="2916238" y="37179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4030667" y="748107"/>
            <a:ext cx="8747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5076825" y="10144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4357" name="Rectangle 21"/>
          <p:cNvSpPr>
            <a:spLocks noChangeArrowheads="1"/>
          </p:cNvSpPr>
          <p:nvPr/>
        </p:nvSpPr>
        <p:spPr bwMode="auto">
          <a:xfrm>
            <a:off x="5770563" y="1698625"/>
            <a:ext cx="3857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6011863" y="2633663"/>
            <a:ext cx="3857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5724525" y="36433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14360" name="Rectangle 24"/>
          <p:cNvSpPr>
            <a:spLocks noChangeArrowheads="1"/>
          </p:cNvSpPr>
          <p:nvPr/>
        </p:nvSpPr>
        <p:spPr bwMode="auto">
          <a:xfrm>
            <a:off x="5076825" y="42910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4114800" y="4578350"/>
            <a:ext cx="3857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3249613" y="4294188"/>
            <a:ext cx="3857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</a:p>
        </p:txBody>
      </p:sp>
      <p:sp>
        <p:nvSpPr>
          <p:cNvPr id="14363" name="Rectangle 27"/>
          <p:cNvSpPr>
            <a:spLocks noChangeArrowheads="1"/>
          </p:cNvSpPr>
          <p:nvPr/>
        </p:nvSpPr>
        <p:spPr bwMode="auto">
          <a:xfrm>
            <a:off x="2555875" y="36433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2314575" y="2706688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2348919" y="1715343"/>
            <a:ext cx="8794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</a:p>
        </p:txBody>
      </p:sp>
      <p:sp>
        <p:nvSpPr>
          <p:cNvPr id="14366" name="Rectangle 30"/>
          <p:cNvSpPr>
            <a:spLocks noChangeArrowheads="1"/>
          </p:cNvSpPr>
          <p:nvPr/>
        </p:nvSpPr>
        <p:spPr bwMode="auto">
          <a:xfrm>
            <a:off x="3077610" y="1017518"/>
            <a:ext cx="863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3878263" y="2925763"/>
            <a:ext cx="40640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b="0" i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</a:p>
        </p:txBody>
      </p:sp>
      <p:grpSp>
        <p:nvGrpSpPr>
          <p:cNvPr id="14368" name="Group 32"/>
          <p:cNvGrpSpPr/>
          <p:nvPr/>
        </p:nvGrpSpPr>
        <p:grpSpPr bwMode="auto">
          <a:xfrm rot="5400000">
            <a:off x="4306094" y="1605757"/>
            <a:ext cx="73025" cy="2852737"/>
            <a:chOff x="0" y="0"/>
            <a:chExt cx="46" cy="1797"/>
          </a:xfrm>
        </p:grpSpPr>
        <p:sp>
          <p:nvSpPr>
            <p:cNvPr id="14369" name="Line 33"/>
            <p:cNvSpPr>
              <a:spLocks noChangeShapeType="1"/>
            </p:cNvSpPr>
            <p:nvPr/>
          </p:nvSpPr>
          <p:spPr bwMode="auto">
            <a:xfrm rot="16200000" flipV="1">
              <a:off x="-451" y="454"/>
              <a:ext cx="907" cy="0"/>
            </a:xfrm>
            <a:prstGeom prst="line">
              <a:avLst/>
            </a:prstGeom>
            <a:noFill/>
            <a:ln w="63500">
              <a:solidFill>
                <a:srgbClr val="FF66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4370" name="Rectangle 34"/>
            <p:cNvSpPr>
              <a:spLocks noChangeArrowheads="1"/>
            </p:cNvSpPr>
            <p:nvPr/>
          </p:nvSpPr>
          <p:spPr bwMode="auto">
            <a:xfrm>
              <a:off x="0" y="890"/>
              <a:ext cx="46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4371" name="Oval 35"/>
          <p:cNvSpPr>
            <a:spLocks noChangeArrowheads="1"/>
          </p:cNvSpPr>
          <p:nvPr/>
        </p:nvSpPr>
        <p:spPr bwMode="auto">
          <a:xfrm>
            <a:off x="4284663" y="2924175"/>
            <a:ext cx="142875" cy="142875"/>
          </a:xfrm>
          <a:prstGeom prst="ellipse">
            <a:avLst/>
          </a:prstGeom>
          <a:solidFill>
            <a:schemeClr val="bg1"/>
          </a:solidFill>
          <a:ln w="38100" cmpd="dbl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372" name="Rectangle 36"/>
          <p:cNvSpPr>
            <a:spLocks noChangeArrowheads="1"/>
          </p:cNvSpPr>
          <p:nvPr/>
        </p:nvSpPr>
        <p:spPr bwMode="auto">
          <a:xfrm>
            <a:off x="357158" y="5429264"/>
            <a:ext cx="860425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zh-CN" altLang="en-US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altLang="zh-CN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指针绕点</a:t>
            </a:r>
            <a:r>
              <a:rPr lang="en-US" altLang="zh-CN" sz="2800" b="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 </a:t>
            </a:r>
            <a:r>
              <a:rPr lang="zh-CN" altLang="en-US" sz="28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顺时针方向旋转了</a:t>
            </a:r>
            <a:r>
              <a:rPr lang="zh-CN" altLang="en-US" sz="2800" b="0" u="sng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°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4373" name="Rectangle 37"/>
          <p:cNvSpPr>
            <a:spLocks noChangeArrowheads="1"/>
          </p:cNvSpPr>
          <p:nvPr/>
        </p:nvSpPr>
        <p:spPr bwMode="auto">
          <a:xfrm>
            <a:off x="7715272" y="5143512"/>
            <a:ext cx="547242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800" b="0" dirty="0">
                <a:solidFill>
                  <a:srgbClr val="FF0000"/>
                </a:solidFill>
              </a:rPr>
              <a:t>90</a:t>
            </a:r>
            <a:endParaRPr lang="en-US" altLang="zh-CN" sz="2800" baseline="30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" dur="2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2" grpId="0" autoUpdateAnimBg="0"/>
      <p:bldP spid="1437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2051720" y="836711"/>
            <a:ext cx="4464496" cy="4321077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63" name="Oval 3"/>
          <p:cNvSpPr>
            <a:spLocks noChangeArrowheads="1"/>
          </p:cNvSpPr>
          <p:nvPr/>
        </p:nvSpPr>
        <p:spPr bwMode="auto">
          <a:xfrm>
            <a:off x="2700338" y="1341438"/>
            <a:ext cx="3311525" cy="3311525"/>
          </a:xfrm>
          <a:prstGeom prst="ellipse">
            <a:avLst/>
          </a:prstGeom>
          <a:solidFill>
            <a:srgbClr val="CCECFF"/>
          </a:solidFill>
          <a:ln w="38100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5364" name="Group 4"/>
          <p:cNvGrpSpPr/>
          <p:nvPr/>
        </p:nvGrpSpPr>
        <p:grpSpPr bwMode="auto">
          <a:xfrm flipV="1">
            <a:off x="4211638" y="1584325"/>
            <a:ext cx="360362" cy="2852738"/>
            <a:chOff x="0" y="0"/>
            <a:chExt cx="227" cy="1797"/>
          </a:xfrm>
        </p:grpSpPr>
        <p:sp>
          <p:nvSpPr>
            <p:cNvPr id="15365" name="Line 5"/>
            <p:cNvSpPr>
              <a:spLocks noChangeShapeType="1"/>
            </p:cNvSpPr>
            <p:nvPr/>
          </p:nvSpPr>
          <p:spPr bwMode="auto">
            <a:xfrm rot="16200000" flipV="1">
              <a:off x="-361" y="454"/>
              <a:ext cx="907" cy="0"/>
            </a:xfrm>
            <a:prstGeom prst="line">
              <a:avLst/>
            </a:prstGeom>
            <a:noFill/>
            <a:ln w="63500">
              <a:solidFill>
                <a:srgbClr val="FFCCCC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5366" name="Rectangle 6"/>
            <p:cNvSpPr>
              <a:spLocks noChangeArrowheads="1"/>
            </p:cNvSpPr>
            <p:nvPr/>
          </p:nvSpPr>
          <p:spPr bwMode="auto">
            <a:xfrm>
              <a:off x="0" y="890"/>
              <a:ext cx="227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5367" name="Oval 7"/>
          <p:cNvSpPr>
            <a:spLocks noChangeArrowheads="1"/>
          </p:cNvSpPr>
          <p:nvPr/>
        </p:nvSpPr>
        <p:spPr bwMode="auto">
          <a:xfrm>
            <a:off x="4284663" y="1341438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68" name="Oval 8"/>
          <p:cNvSpPr>
            <a:spLocks noChangeArrowheads="1"/>
          </p:cNvSpPr>
          <p:nvPr/>
        </p:nvSpPr>
        <p:spPr bwMode="auto">
          <a:xfrm>
            <a:off x="5940425" y="2925763"/>
            <a:ext cx="71438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69" name="Oval 9"/>
          <p:cNvSpPr>
            <a:spLocks noChangeArrowheads="1"/>
          </p:cNvSpPr>
          <p:nvPr/>
        </p:nvSpPr>
        <p:spPr bwMode="auto">
          <a:xfrm>
            <a:off x="2700338" y="2925763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0" name="Oval 10"/>
          <p:cNvSpPr>
            <a:spLocks noChangeArrowheads="1"/>
          </p:cNvSpPr>
          <p:nvPr/>
        </p:nvSpPr>
        <p:spPr bwMode="auto">
          <a:xfrm>
            <a:off x="4284663" y="4583113"/>
            <a:ext cx="71437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1" name="Oval 11"/>
          <p:cNvSpPr>
            <a:spLocks noChangeArrowheads="1"/>
          </p:cNvSpPr>
          <p:nvPr/>
        </p:nvSpPr>
        <p:spPr bwMode="auto">
          <a:xfrm>
            <a:off x="5148263" y="43656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2" name="Oval 12"/>
          <p:cNvSpPr>
            <a:spLocks noChangeArrowheads="1"/>
          </p:cNvSpPr>
          <p:nvPr/>
        </p:nvSpPr>
        <p:spPr bwMode="auto">
          <a:xfrm>
            <a:off x="5724525" y="3790950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3" name="Oval 13"/>
          <p:cNvSpPr>
            <a:spLocks noChangeArrowheads="1"/>
          </p:cNvSpPr>
          <p:nvPr/>
        </p:nvSpPr>
        <p:spPr bwMode="auto">
          <a:xfrm>
            <a:off x="2916238" y="2133600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4" name="Oval 14"/>
          <p:cNvSpPr>
            <a:spLocks noChangeArrowheads="1"/>
          </p:cNvSpPr>
          <p:nvPr/>
        </p:nvSpPr>
        <p:spPr bwMode="auto">
          <a:xfrm>
            <a:off x="3492500" y="1558925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5" name="Oval 15"/>
          <p:cNvSpPr>
            <a:spLocks noChangeArrowheads="1"/>
          </p:cNvSpPr>
          <p:nvPr/>
        </p:nvSpPr>
        <p:spPr bwMode="auto">
          <a:xfrm>
            <a:off x="5724525" y="2133600"/>
            <a:ext cx="71438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6" name="Oval 16"/>
          <p:cNvSpPr>
            <a:spLocks noChangeArrowheads="1"/>
          </p:cNvSpPr>
          <p:nvPr/>
        </p:nvSpPr>
        <p:spPr bwMode="auto">
          <a:xfrm>
            <a:off x="5148263" y="15589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7" name="Oval 17"/>
          <p:cNvSpPr>
            <a:spLocks noChangeArrowheads="1"/>
          </p:cNvSpPr>
          <p:nvPr/>
        </p:nvSpPr>
        <p:spPr bwMode="auto">
          <a:xfrm>
            <a:off x="3492500" y="4367213"/>
            <a:ext cx="71438" cy="71437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8" name="Oval 18"/>
          <p:cNvSpPr>
            <a:spLocks noChangeArrowheads="1"/>
          </p:cNvSpPr>
          <p:nvPr/>
        </p:nvSpPr>
        <p:spPr bwMode="auto">
          <a:xfrm>
            <a:off x="2916238" y="3717925"/>
            <a:ext cx="71437" cy="71438"/>
          </a:xfrm>
          <a:prstGeom prst="ellipse">
            <a:avLst/>
          </a:prstGeom>
          <a:solidFill>
            <a:srgbClr val="33CCCC"/>
          </a:solidFill>
          <a:ln w="9525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3995738" y="760413"/>
            <a:ext cx="863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</a:p>
        </p:txBody>
      </p:sp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5076825" y="10144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5381" name="Rectangle 21"/>
          <p:cNvSpPr>
            <a:spLocks noChangeArrowheads="1"/>
          </p:cNvSpPr>
          <p:nvPr/>
        </p:nvSpPr>
        <p:spPr bwMode="auto">
          <a:xfrm>
            <a:off x="5770563" y="1698625"/>
            <a:ext cx="3857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5382" name="Rectangle 22"/>
          <p:cNvSpPr>
            <a:spLocks noChangeArrowheads="1"/>
          </p:cNvSpPr>
          <p:nvPr/>
        </p:nvSpPr>
        <p:spPr bwMode="auto">
          <a:xfrm>
            <a:off x="6011863" y="2633663"/>
            <a:ext cx="3857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5724525" y="36433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5076825" y="42910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15385" name="Rectangle 25"/>
          <p:cNvSpPr>
            <a:spLocks noChangeArrowheads="1"/>
          </p:cNvSpPr>
          <p:nvPr/>
        </p:nvSpPr>
        <p:spPr bwMode="auto">
          <a:xfrm>
            <a:off x="4114800" y="4578350"/>
            <a:ext cx="3857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15386" name="Rectangle 26"/>
          <p:cNvSpPr>
            <a:spLocks noChangeArrowheads="1"/>
          </p:cNvSpPr>
          <p:nvPr/>
        </p:nvSpPr>
        <p:spPr bwMode="auto">
          <a:xfrm>
            <a:off x="3249613" y="4294188"/>
            <a:ext cx="3857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</a:p>
        </p:txBody>
      </p:sp>
      <p:sp>
        <p:nvSpPr>
          <p:cNvPr id="15387" name="Rectangle 27"/>
          <p:cNvSpPr>
            <a:spLocks noChangeArrowheads="1"/>
          </p:cNvSpPr>
          <p:nvPr/>
        </p:nvSpPr>
        <p:spPr bwMode="auto">
          <a:xfrm>
            <a:off x="2555875" y="3643313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</a:p>
        </p:txBody>
      </p:sp>
      <p:sp>
        <p:nvSpPr>
          <p:cNvPr id="15388" name="Rectangle 28"/>
          <p:cNvSpPr>
            <a:spLocks noChangeArrowheads="1"/>
          </p:cNvSpPr>
          <p:nvPr/>
        </p:nvSpPr>
        <p:spPr bwMode="auto">
          <a:xfrm>
            <a:off x="2314575" y="2706688"/>
            <a:ext cx="385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</a:p>
        </p:txBody>
      </p:sp>
      <p:sp>
        <p:nvSpPr>
          <p:cNvPr id="15389" name="Rectangle 29"/>
          <p:cNvSpPr>
            <a:spLocks noChangeArrowheads="1"/>
          </p:cNvSpPr>
          <p:nvPr/>
        </p:nvSpPr>
        <p:spPr bwMode="auto">
          <a:xfrm>
            <a:off x="2447346" y="1652302"/>
            <a:ext cx="1079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</a:p>
        </p:txBody>
      </p:sp>
      <p:sp>
        <p:nvSpPr>
          <p:cNvPr id="15390" name="Rectangle 30"/>
          <p:cNvSpPr>
            <a:spLocks noChangeArrowheads="1"/>
          </p:cNvSpPr>
          <p:nvPr/>
        </p:nvSpPr>
        <p:spPr bwMode="auto">
          <a:xfrm>
            <a:off x="3033272" y="925122"/>
            <a:ext cx="1008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</a:p>
        </p:txBody>
      </p:sp>
      <p:sp>
        <p:nvSpPr>
          <p:cNvPr id="15391" name="Rectangle 31"/>
          <p:cNvSpPr>
            <a:spLocks noChangeArrowheads="1"/>
          </p:cNvSpPr>
          <p:nvPr/>
        </p:nvSpPr>
        <p:spPr bwMode="auto">
          <a:xfrm>
            <a:off x="3878263" y="2925763"/>
            <a:ext cx="406400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b="0" i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</a:p>
        </p:txBody>
      </p:sp>
      <p:grpSp>
        <p:nvGrpSpPr>
          <p:cNvPr id="15392" name="Group 32"/>
          <p:cNvGrpSpPr/>
          <p:nvPr/>
        </p:nvGrpSpPr>
        <p:grpSpPr bwMode="auto">
          <a:xfrm rot="10800000">
            <a:off x="4284663" y="1584325"/>
            <a:ext cx="73025" cy="2852738"/>
            <a:chOff x="0" y="0"/>
            <a:chExt cx="46" cy="1797"/>
          </a:xfrm>
        </p:grpSpPr>
        <p:sp>
          <p:nvSpPr>
            <p:cNvPr id="15393" name="Line 33"/>
            <p:cNvSpPr>
              <a:spLocks noChangeShapeType="1"/>
            </p:cNvSpPr>
            <p:nvPr/>
          </p:nvSpPr>
          <p:spPr bwMode="auto">
            <a:xfrm rot="16200000" flipV="1">
              <a:off x="-451" y="454"/>
              <a:ext cx="907" cy="0"/>
            </a:xfrm>
            <a:prstGeom prst="line">
              <a:avLst/>
            </a:prstGeom>
            <a:noFill/>
            <a:ln w="63500">
              <a:solidFill>
                <a:srgbClr val="FF66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5394" name="Rectangle 34"/>
            <p:cNvSpPr>
              <a:spLocks noChangeArrowheads="1"/>
            </p:cNvSpPr>
            <p:nvPr/>
          </p:nvSpPr>
          <p:spPr bwMode="auto">
            <a:xfrm flipV="1">
              <a:off x="0" y="890"/>
              <a:ext cx="46" cy="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5395" name="Oval 35"/>
          <p:cNvSpPr>
            <a:spLocks noChangeArrowheads="1"/>
          </p:cNvSpPr>
          <p:nvPr/>
        </p:nvSpPr>
        <p:spPr bwMode="auto">
          <a:xfrm>
            <a:off x="4284663" y="2924175"/>
            <a:ext cx="142875" cy="142875"/>
          </a:xfrm>
          <a:prstGeom prst="ellipse">
            <a:avLst/>
          </a:prstGeom>
          <a:solidFill>
            <a:schemeClr val="bg1"/>
          </a:solidFill>
          <a:ln w="38100" cmpd="dbl">
            <a:solidFill>
              <a:srgbClr val="33CCC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7500958" y="5143512"/>
            <a:ext cx="729985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800" b="0" dirty="0">
                <a:solidFill>
                  <a:srgbClr val="FF0000"/>
                </a:solidFill>
              </a:rPr>
              <a:t>180</a:t>
            </a:r>
            <a:endParaRPr lang="en-US" altLang="zh-CN" sz="2800" baseline="30000" dirty="0">
              <a:solidFill>
                <a:srgbClr val="FF0000"/>
              </a:solidFill>
            </a:endParaRPr>
          </a:p>
        </p:txBody>
      </p:sp>
      <p:sp>
        <p:nvSpPr>
          <p:cNvPr id="15397" name="Rectangle 37"/>
          <p:cNvSpPr>
            <a:spLocks noChangeArrowheads="1"/>
          </p:cNvSpPr>
          <p:nvPr/>
        </p:nvSpPr>
        <p:spPr bwMode="auto">
          <a:xfrm>
            <a:off x="35496" y="5429264"/>
            <a:ext cx="9108504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en-US" altLang="zh-CN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zh-CN" altLang="en-US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“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en-US" altLang="zh-CN" sz="2800" b="0" dirty="0">
                <a:solidFill>
                  <a:schemeClr val="tx1"/>
                </a:solidFill>
                <a:ea typeface="黑体" panose="02010609060101010101" pitchFamily="49" charset="-122"/>
              </a:rPr>
              <a:t>”</a:t>
            </a:r>
            <a:r>
              <a:rPr lang="en-US" altLang="zh-CN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指针绕点</a:t>
            </a:r>
            <a:r>
              <a:rPr lang="en-US" altLang="zh-CN" sz="2800" b="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en-US" altLang="zh-CN" sz="2800" b="0" i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按顺时针方向旋转了</a:t>
            </a:r>
            <a:r>
              <a:rPr lang="zh-CN" altLang="en-US" sz="2800" b="0" u="sng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°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6" grpId="0" autoUpdateAnimBg="0"/>
      <p:bldP spid="1539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684959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一个旋转现象描述清楚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应该从哪些方面去说明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1762177"/>
            <a:ext cx="2954655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是什么在</a:t>
            </a:r>
            <a:r>
              <a:rPr lang="zh-CN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旋转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4932040" y="1762176"/>
            <a:ext cx="2954655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运动起止</a:t>
            </a:r>
            <a:r>
              <a:rPr lang="zh-CN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位置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798086" y="2749674"/>
            <a:ext cx="3262432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旋转围绕的点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79356" y="2749674"/>
            <a:ext cx="1210588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方向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5130" y="2749674"/>
            <a:ext cx="1210588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角度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1054" y="3717032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什么是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旋转？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584" y="4534374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旋转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绕着中心点朝着一个方向旋转一定的度数。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1501" y="1372089"/>
            <a:ext cx="3222104" cy="42961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162"/>
          <a:stretch>
            <a:fillRect/>
          </a:stretch>
        </p:blipFill>
        <p:spPr>
          <a:xfrm>
            <a:off x="1840648" y="904037"/>
            <a:ext cx="4503810" cy="93610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15616" y="873295"/>
            <a:ext cx="5953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钟摆是不是做旋转运动</a:t>
            </a:r>
            <a:r>
              <a:rPr lang="en-US" altLang="zh-CN" sz="320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5108" y="5668228"/>
            <a:ext cx="52148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是旋转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因为有旋转三要素。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12160" y="2004898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固定点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8448" y="314096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16427" y="4271417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1267</Words>
  <Application>WPS 演示</Application>
  <PresentationFormat>全屏显示(4:3)</PresentationFormat>
  <Paragraphs>217</Paragraphs>
  <Slides>30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人教版数学五年级下册第5单元</dc:title>
  <dc:creator>吉林梓翰教育图书有限公司</dc:creator>
  <cp:lastModifiedBy>lenovop</cp:lastModifiedBy>
  <cp:revision>706</cp:revision>
  <dcterms:created xsi:type="dcterms:W3CDTF">2015-11-21T07:20:00Z</dcterms:created>
  <dcterms:modified xsi:type="dcterms:W3CDTF">2021-11-01T05:42:30Z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